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jpeg" ContentType="image/jpeg"/>
  <Default Extension="emf" ContentType="image/x-emf"/>
  <Default Extension="xls" ContentType="application/vnd.ms-excel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notesSlides/notesSlide5.xml" ContentType="application/vnd.openxmlformats-officedocument.presentationml.notesSlide+xml"/>
  <Override PartName="/ppt/charts/chart2.xml" ContentType="application/vnd.openxmlformats-officedocument.drawingml.chart+xml"/>
  <Override PartName="/ppt/notesSlides/notesSlide6.xml" ContentType="application/vnd.openxmlformats-officedocument.presentationml.notesSlide+xml"/>
  <Override PartName="/ppt/charts/chart3.xml" ContentType="application/vnd.openxmlformats-officedocument.drawingml.chart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  <p:sldMasterId id="2147483650" r:id="rId2"/>
  </p:sldMasterIdLst>
  <p:notesMasterIdLst>
    <p:notesMasterId r:id="rId36"/>
  </p:notesMasterIdLst>
  <p:handoutMasterIdLst>
    <p:handoutMasterId r:id="rId37"/>
  </p:handoutMasterIdLst>
  <p:sldIdLst>
    <p:sldId id="912" r:id="rId3"/>
    <p:sldId id="869" r:id="rId4"/>
    <p:sldId id="900" r:id="rId5"/>
    <p:sldId id="994" r:id="rId6"/>
    <p:sldId id="991" r:id="rId7"/>
    <p:sldId id="993" r:id="rId8"/>
    <p:sldId id="992" r:id="rId9"/>
    <p:sldId id="1002" r:id="rId10"/>
    <p:sldId id="1003" r:id="rId11"/>
    <p:sldId id="959" r:id="rId12"/>
    <p:sldId id="918" r:id="rId13"/>
    <p:sldId id="1004" r:id="rId14"/>
    <p:sldId id="996" r:id="rId15"/>
    <p:sldId id="999" r:id="rId16"/>
    <p:sldId id="998" r:id="rId17"/>
    <p:sldId id="997" r:id="rId18"/>
    <p:sldId id="946" r:id="rId19"/>
    <p:sldId id="971" r:id="rId20"/>
    <p:sldId id="976" r:id="rId21"/>
    <p:sldId id="973" r:id="rId22"/>
    <p:sldId id="1000" r:id="rId23"/>
    <p:sldId id="1001" r:id="rId24"/>
    <p:sldId id="972" r:id="rId25"/>
    <p:sldId id="863" r:id="rId26"/>
    <p:sldId id="977" r:id="rId27"/>
    <p:sldId id="978" r:id="rId28"/>
    <p:sldId id="979" r:id="rId29"/>
    <p:sldId id="980" r:id="rId30"/>
    <p:sldId id="981" r:id="rId31"/>
    <p:sldId id="982" r:id="rId32"/>
    <p:sldId id="983" r:id="rId33"/>
    <p:sldId id="984" r:id="rId34"/>
    <p:sldId id="876" r:id="rId35"/>
  </p:sldIdLst>
  <p:sldSz cx="9906000" cy="6858000" type="A4"/>
  <p:notesSz cx="6797675" cy="9926638"/>
  <p:defaultTextStyle>
    <a:defPPr>
      <a:defRPr lang="ja-JP"/>
    </a:defPPr>
    <a:lvl1pPr algn="l" rtl="0" fontAlgn="base">
      <a:spcBef>
        <a:spcPct val="0"/>
      </a:spcBef>
      <a:spcAft>
        <a:spcPct val="0"/>
      </a:spcAft>
      <a:defRPr kumimoji="1" sz="2800" b="1"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sz="2800" b="1"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sz="2800" b="1"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sz="2800" b="1"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sz="2800" b="1"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kumimoji="1" sz="2800" b="1"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6pPr>
    <a:lvl7pPr marL="2743200" algn="l" defTabSz="914400" rtl="0" eaLnBrk="1" latinLnBrk="0" hangingPunct="1">
      <a:defRPr kumimoji="1" sz="2800" b="1"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7pPr>
    <a:lvl8pPr marL="3200400" algn="l" defTabSz="914400" rtl="0" eaLnBrk="1" latinLnBrk="0" hangingPunct="1">
      <a:defRPr kumimoji="1" sz="2800" b="1"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8pPr>
    <a:lvl9pPr marL="3657600" algn="l" defTabSz="914400" rtl="0" eaLnBrk="1" latinLnBrk="0" hangingPunct="1">
      <a:defRPr kumimoji="1" sz="2800" b="1"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400"/>
    <a:srgbClr val="0000FF"/>
    <a:srgbClr val="9AD2D6"/>
    <a:srgbClr val="FF9797"/>
    <a:srgbClr val="009900"/>
    <a:srgbClr val="FFFFFF"/>
    <a:srgbClr val="FF8585"/>
    <a:srgbClr val="F8F8F8"/>
    <a:srgbClr val="3333FF"/>
    <a:srgbClr val="FFFF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972" autoAdjust="0"/>
    <p:restoredTop sz="99634" autoAdjust="0"/>
  </p:normalViewPr>
  <p:slideViewPr>
    <p:cSldViewPr>
      <p:cViewPr>
        <p:scale>
          <a:sx n="90" d="100"/>
          <a:sy n="90" d="100"/>
        </p:scale>
        <p:origin x="-444" y="-516"/>
      </p:cViewPr>
      <p:guideLst>
        <p:guide orient="horz" pos="3657"/>
        <p:guide pos="62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1602"/>
    </p:cViewPr>
  </p:sorterViewPr>
  <p:notesViewPr>
    <p:cSldViewPr>
      <p:cViewPr varScale="1">
        <p:scale>
          <a:sx n="50" d="100"/>
          <a:sy n="50" d="100"/>
        </p:scale>
        <p:origin x="-1950" y="-90"/>
      </p:cViewPr>
      <p:guideLst>
        <p:guide orient="horz" pos="3125"/>
        <p:guide pos="213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A140223\Desktop\Aug%20'18_%20RMM\Working%20File%20Product%20Level%20KRI%20-%20Personal%20Finance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A140223\Desktop\Aug%20'18_%20RMM\Working%20File%20Product%20Level%20KRI%20-%20Personal%20Finance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A140223\Desktop\Aug%20'18_%20RMM\Working%20File%20Product%20Level%20KRI%20-%20Personal%20Finance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MY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areaChart>
        <c:grouping val="standard"/>
        <c:varyColors val="0"/>
        <c:ser>
          <c:idx val="3"/>
          <c:order val="0"/>
          <c:tx>
            <c:strRef>
              <c:f>'NPL ratio (PF)'!$F$7</c:f>
              <c:strCache>
                <c:ptCount val="1"/>
                <c:pt idx="0">
                  <c:v>Critical</c:v>
                </c:pt>
              </c:strCache>
            </c:strRef>
          </c:tx>
          <c:spPr>
            <a:solidFill>
              <a:srgbClr val="FF0000"/>
            </a:solidFill>
          </c:spPr>
          <c:cat>
            <c:numRef>
              <c:f>'NPL ratio (PF)'!$B$35:$B$47</c:f>
              <c:numCache>
                <c:formatCode>[$-409]mmm\-yy;@</c:formatCode>
                <c:ptCount val="13"/>
                <c:pt idx="0">
                  <c:v>42887</c:v>
                </c:pt>
                <c:pt idx="1">
                  <c:v>42917</c:v>
                </c:pt>
                <c:pt idx="2">
                  <c:v>42948</c:v>
                </c:pt>
                <c:pt idx="3">
                  <c:v>42979</c:v>
                </c:pt>
                <c:pt idx="4">
                  <c:v>43009</c:v>
                </c:pt>
                <c:pt idx="5">
                  <c:v>43040</c:v>
                </c:pt>
                <c:pt idx="6">
                  <c:v>43070</c:v>
                </c:pt>
                <c:pt idx="7">
                  <c:v>43101</c:v>
                </c:pt>
                <c:pt idx="8">
                  <c:v>43132</c:v>
                </c:pt>
                <c:pt idx="9">
                  <c:v>43160</c:v>
                </c:pt>
                <c:pt idx="10">
                  <c:v>43191</c:v>
                </c:pt>
                <c:pt idx="11">
                  <c:v>43221</c:v>
                </c:pt>
                <c:pt idx="12">
                  <c:v>43252</c:v>
                </c:pt>
              </c:numCache>
            </c:numRef>
          </c:cat>
          <c:val>
            <c:numRef>
              <c:f>'NPL ratio (PF)'!$F$37:$F$49</c:f>
              <c:numCache>
                <c:formatCode>_(* #,##0.00_);_(* \(#,##0.00\);_(* "-"??_);_(@_)</c:formatCode>
                <c:ptCount val="13"/>
                <c:pt idx="0">
                  <c:v>6</c:v>
                </c:pt>
                <c:pt idx="1">
                  <c:v>6</c:v>
                </c:pt>
                <c:pt idx="2">
                  <c:v>6</c:v>
                </c:pt>
                <c:pt idx="3">
                  <c:v>6</c:v>
                </c:pt>
                <c:pt idx="4">
                  <c:v>6</c:v>
                </c:pt>
                <c:pt idx="5">
                  <c:v>6</c:v>
                </c:pt>
                <c:pt idx="6">
                  <c:v>6</c:v>
                </c:pt>
                <c:pt idx="7">
                  <c:v>6</c:v>
                </c:pt>
                <c:pt idx="8">
                  <c:v>6</c:v>
                </c:pt>
                <c:pt idx="9">
                  <c:v>6</c:v>
                </c:pt>
                <c:pt idx="10">
                  <c:v>6</c:v>
                </c:pt>
                <c:pt idx="11">
                  <c:v>6</c:v>
                </c:pt>
                <c:pt idx="12">
                  <c:v>6</c:v>
                </c:pt>
              </c:numCache>
            </c:numRef>
          </c:val>
        </c:ser>
        <c:ser>
          <c:idx val="2"/>
          <c:order val="1"/>
          <c:tx>
            <c:strRef>
              <c:f>'NPL ratio (PF)'!$E$7</c:f>
              <c:strCache>
                <c:ptCount val="1"/>
                <c:pt idx="0">
                  <c:v>Alert</c:v>
                </c:pt>
              </c:strCache>
            </c:strRef>
          </c:tx>
          <c:spPr>
            <a:solidFill>
              <a:srgbClr val="FFFF00"/>
            </a:solidFill>
          </c:spPr>
          <c:cat>
            <c:numRef>
              <c:f>'NPL ratio (PF)'!$B$35:$B$47</c:f>
              <c:numCache>
                <c:formatCode>[$-409]mmm\-yy;@</c:formatCode>
                <c:ptCount val="13"/>
                <c:pt idx="0">
                  <c:v>42887</c:v>
                </c:pt>
                <c:pt idx="1">
                  <c:v>42917</c:v>
                </c:pt>
                <c:pt idx="2">
                  <c:v>42948</c:v>
                </c:pt>
                <c:pt idx="3">
                  <c:v>42979</c:v>
                </c:pt>
                <c:pt idx="4">
                  <c:v>43009</c:v>
                </c:pt>
                <c:pt idx="5">
                  <c:v>43040</c:v>
                </c:pt>
                <c:pt idx="6">
                  <c:v>43070</c:v>
                </c:pt>
                <c:pt idx="7">
                  <c:v>43101</c:v>
                </c:pt>
                <c:pt idx="8">
                  <c:v>43132</c:v>
                </c:pt>
                <c:pt idx="9">
                  <c:v>43160</c:v>
                </c:pt>
                <c:pt idx="10">
                  <c:v>43191</c:v>
                </c:pt>
                <c:pt idx="11">
                  <c:v>43221</c:v>
                </c:pt>
                <c:pt idx="12">
                  <c:v>43252</c:v>
                </c:pt>
              </c:numCache>
            </c:numRef>
          </c:cat>
          <c:val>
            <c:numRef>
              <c:f>'NPL ratio (PF)'!$E$37:$E$49</c:f>
              <c:numCache>
                <c:formatCode>_(* #,##0.00_);_(* \(#,##0.00\);_(* "-"??_);_(@_)</c:formatCode>
                <c:ptCount val="13"/>
                <c:pt idx="0">
                  <c:v>2.56</c:v>
                </c:pt>
                <c:pt idx="1">
                  <c:v>2.56</c:v>
                </c:pt>
                <c:pt idx="2">
                  <c:v>2.56</c:v>
                </c:pt>
                <c:pt idx="3">
                  <c:v>2.56</c:v>
                </c:pt>
                <c:pt idx="4">
                  <c:v>2.56</c:v>
                </c:pt>
                <c:pt idx="5">
                  <c:v>2.56</c:v>
                </c:pt>
                <c:pt idx="6">
                  <c:v>2.56</c:v>
                </c:pt>
                <c:pt idx="7">
                  <c:v>2.56</c:v>
                </c:pt>
                <c:pt idx="8">
                  <c:v>2.56</c:v>
                </c:pt>
                <c:pt idx="9">
                  <c:v>2.56</c:v>
                </c:pt>
                <c:pt idx="10">
                  <c:v>2.56</c:v>
                </c:pt>
                <c:pt idx="11">
                  <c:v>2.56</c:v>
                </c:pt>
                <c:pt idx="12">
                  <c:v>2.56</c:v>
                </c:pt>
              </c:numCache>
            </c:numRef>
          </c:val>
        </c:ser>
        <c:ser>
          <c:idx val="1"/>
          <c:order val="2"/>
          <c:tx>
            <c:strRef>
              <c:f>'NPL ratio (PF)'!$D$7</c:f>
              <c:strCache>
                <c:ptCount val="1"/>
                <c:pt idx="0">
                  <c:v>Satisfactory</c:v>
                </c:pt>
              </c:strCache>
            </c:strRef>
          </c:tx>
          <c:spPr>
            <a:solidFill>
              <a:srgbClr val="00B050"/>
            </a:solidFill>
          </c:spPr>
          <c:cat>
            <c:numRef>
              <c:f>'NPL ratio (PF)'!$B$35:$B$47</c:f>
              <c:numCache>
                <c:formatCode>[$-409]mmm\-yy;@</c:formatCode>
                <c:ptCount val="13"/>
                <c:pt idx="0">
                  <c:v>42887</c:v>
                </c:pt>
                <c:pt idx="1">
                  <c:v>42917</c:v>
                </c:pt>
                <c:pt idx="2">
                  <c:v>42948</c:v>
                </c:pt>
                <c:pt idx="3">
                  <c:v>42979</c:v>
                </c:pt>
                <c:pt idx="4">
                  <c:v>43009</c:v>
                </c:pt>
                <c:pt idx="5">
                  <c:v>43040</c:v>
                </c:pt>
                <c:pt idx="6">
                  <c:v>43070</c:v>
                </c:pt>
                <c:pt idx="7">
                  <c:v>43101</c:v>
                </c:pt>
                <c:pt idx="8">
                  <c:v>43132</c:v>
                </c:pt>
                <c:pt idx="9">
                  <c:v>43160</c:v>
                </c:pt>
                <c:pt idx="10">
                  <c:v>43191</c:v>
                </c:pt>
                <c:pt idx="11">
                  <c:v>43221</c:v>
                </c:pt>
                <c:pt idx="12">
                  <c:v>43252</c:v>
                </c:pt>
              </c:numCache>
            </c:numRef>
          </c:cat>
          <c:val>
            <c:numRef>
              <c:f>'NPL ratio (PF)'!$D$37:$D$49</c:f>
              <c:numCache>
                <c:formatCode>_(* #,##0.00_);_(* \(#,##0.00\);_(* "-"??_);_(@_)</c:formatCode>
                <c:ptCount val="13"/>
                <c:pt idx="0">
                  <c:v>2.06</c:v>
                </c:pt>
                <c:pt idx="1">
                  <c:v>2.06</c:v>
                </c:pt>
                <c:pt idx="2">
                  <c:v>2.06</c:v>
                </c:pt>
                <c:pt idx="3">
                  <c:v>2.06</c:v>
                </c:pt>
                <c:pt idx="4">
                  <c:v>2.06</c:v>
                </c:pt>
                <c:pt idx="5">
                  <c:v>2.06</c:v>
                </c:pt>
                <c:pt idx="6">
                  <c:v>2.06</c:v>
                </c:pt>
                <c:pt idx="7">
                  <c:v>2.06</c:v>
                </c:pt>
                <c:pt idx="8">
                  <c:v>2.06</c:v>
                </c:pt>
                <c:pt idx="9">
                  <c:v>2.06</c:v>
                </c:pt>
                <c:pt idx="10">
                  <c:v>2.06</c:v>
                </c:pt>
                <c:pt idx="11">
                  <c:v>2.06</c:v>
                </c:pt>
                <c:pt idx="12">
                  <c:v>2.06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08414464"/>
        <c:axId val="108416000"/>
      </c:areaChart>
      <c:lineChart>
        <c:grouping val="standard"/>
        <c:varyColors val="0"/>
        <c:ser>
          <c:idx val="0"/>
          <c:order val="3"/>
          <c:tx>
            <c:strRef>
              <c:f>'NPL ratio (PF)'!$C$7</c:f>
              <c:strCache>
                <c:ptCount val="1"/>
                <c:pt idx="0">
                  <c:v>Data</c:v>
                </c:pt>
              </c:strCache>
            </c:strRef>
          </c:tx>
          <c:spPr>
            <a:ln>
              <a:solidFill>
                <a:schemeClr val="tx1"/>
              </a:solidFill>
            </a:ln>
          </c:spPr>
          <c:marker>
            <c:symbol val="circle"/>
            <c:size val="5"/>
            <c:spPr>
              <a:solidFill>
                <a:schemeClr val="tx1"/>
              </a:solidFill>
              <a:ln>
                <a:solidFill>
                  <a:schemeClr val="tx1"/>
                </a:solidFill>
              </a:ln>
            </c:spPr>
          </c:marker>
          <c:dLbls>
            <c:dLbl>
              <c:idx val="0"/>
              <c:layout>
                <c:manualLayout>
                  <c:x val="-1.2894906511927788E-2"/>
                  <c:y val="-3.665415587623017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"/>
              <c:layout>
                <c:manualLayout>
                  <c:x val="-2.9658284977433901E-2"/>
                  <c:y val="-2.618153991159293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2"/>
              <c:layout>
                <c:manualLayout>
                  <c:x val="-2.7079303675048357E-2"/>
                  <c:y val="-2.3563385920433728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3"/>
              <c:layout>
                <c:manualLayout>
                  <c:x val="-2.9658284977433915E-2"/>
                  <c:y val="-2.618153991159293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4"/>
              <c:layout>
                <c:manualLayout>
                  <c:x val="-2.9658284977433915E-2"/>
                  <c:y val="-2.3563385920433728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5"/>
              <c:layout>
                <c:manualLayout>
                  <c:x val="-2.1921341070277239E-2"/>
                  <c:y val="-1.8327077938115086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6"/>
              <c:layout>
                <c:manualLayout>
                  <c:x val="-2.9658284977433915E-2"/>
                  <c:y val="-3.4036001885070825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7"/>
              <c:layout>
                <c:manualLayout>
                  <c:x val="-2.321083172147002E-2"/>
                  <c:y val="-2.6181539911592978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8"/>
              <c:layout>
                <c:manualLayout>
                  <c:x val="-2.321083172147002E-2"/>
                  <c:y val="-4.7126771840867367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9"/>
              <c:layout>
                <c:manualLayout>
                  <c:x val="-2.321083172147002E-2"/>
                  <c:y val="-2.6181539911592978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0"/>
              <c:layout>
                <c:manualLayout>
                  <c:x val="-3.0947775628626693E-2"/>
                  <c:y val="-2.6181539911592978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1"/>
              <c:layout>
                <c:manualLayout>
                  <c:x val="-2.9658284977433915E-2"/>
                  <c:y val="3.4036001885070874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2"/>
              <c:layout>
                <c:manualLayout>
                  <c:x val="-4.3842682140554388E-2"/>
                  <c:y val="3.665415587623017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</c:dLbl>
            <c:txPr>
              <a:bodyPr/>
              <a:lstStyle/>
              <a:p>
                <a:pPr>
                  <a:defRPr b="1">
                    <a:solidFill>
                      <a:srgbClr val="0000FF"/>
                    </a:solidFill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numRef>
              <c:f>'NPL ratio (PF)'!$B$37:$B$49</c:f>
              <c:numCache>
                <c:formatCode>[$-409]mmm\-yy;@</c:formatCode>
                <c:ptCount val="13"/>
                <c:pt idx="0">
                  <c:v>42948</c:v>
                </c:pt>
                <c:pt idx="1">
                  <c:v>42979</c:v>
                </c:pt>
                <c:pt idx="2">
                  <c:v>43009</c:v>
                </c:pt>
                <c:pt idx="3">
                  <c:v>43040</c:v>
                </c:pt>
                <c:pt idx="4">
                  <c:v>43070</c:v>
                </c:pt>
                <c:pt idx="5">
                  <c:v>43101</c:v>
                </c:pt>
                <c:pt idx="6">
                  <c:v>43132</c:v>
                </c:pt>
                <c:pt idx="7">
                  <c:v>43160</c:v>
                </c:pt>
                <c:pt idx="8">
                  <c:v>43191</c:v>
                </c:pt>
                <c:pt idx="9">
                  <c:v>43221</c:v>
                </c:pt>
                <c:pt idx="10">
                  <c:v>43252</c:v>
                </c:pt>
                <c:pt idx="11">
                  <c:v>43282</c:v>
                </c:pt>
                <c:pt idx="12">
                  <c:v>43313</c:v>
                </c:pt>
              </c:numCache>
            </c:numRef>
          </c:cat>
          <c:val>
            <c:numRef>
              <c:f>'NPL ratio (PF)'!$C$37:$C$49</c:f>
              <c:numCache>
                <c:formatCode>_(* #,##0.00_);_(* \(#,##0.00\);_(* "-"??_);_(@_)</c:formatCode>
                <c:ptCount val="13"/>
                <c:pt idx="0">
                  <c:v>2.0164304581342085</c:v>
                </c:pt>
                <c:pt idx="1">
                  <c:v>2.0629128791180933</c:v>
                </c:pt>
                <c:pt idx="2">
                  <c:v>2.0799672437144903</c:v>
                </c:pt>
                <c:pt idx="3">
                  <c:v>2.1369237505445495</c:v>
                </c:pt>
                <c:pt idx="4">
                  <c:v>2.1480468908890367</c:v>
                </c:pt>
                <c:pt idx="5">
                  <c:v>2.1683603383879499</c:v>
                </c:pt>
                <c:pt idx="6">
                  <c:v>2.0319248835377</c:v>
                </c:pt>
                <c:pt idx="7">
                  <c:v>2.0128176755546066</c:v>
                </c:pt>
                <c:pt idx="8">
                  <c:v>1.9802212113036466</c:v>
                </c:pt>
                <c:pt idx="9">
                  <c:v>2.0840000000000001</c:v>
                </c:pt>
                <c:pt idx="10">
                  <c:v>2.0699999999999998</c:v>
                </c:pt>
                <c:pt idx="11">
                  <c:v>1.931</c:v>
                </c:pt>
                <c:pt idx="12">
                  <c:v>1.8180000000000001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08414464"/>
        <c:axId val="108416000"/>
      </c:lineChart>
      <c:dateAx>
        <c:axId val="108414464"/>
        <c:scaling>
          <c:orientation val="minMax"/>
        </c:scaling>
        <c:delete val="0"/>
        <c:axPos val="b"/>
        <c:numFmt formatCode="[$-409]mmm\-yy;@" sourceLinked="1"/>
        <c:majorTickMark val="out"/>
        <c:minorTickMark val="none"/>
        <c:tickLblPos val="nextTo"/>
        <c:txPr>
          <a:bodyPr/>
          <a:lstStyle/>
          <a:p>
            <a:pPr>
              <a:defRPr b="1"/>
            </a:pPr>
            <a:endParaRPr lang="en-US"/>
          </a:p>
        </c:txPr>
        <c:crossAx val="108416000"/>
        <c:crosses val="autoZero"/>
        <c:auto val="1"/>
        <c:lblOffset val="100"/>
        <c:baseTimeUnit val="months"/>
      </c:dateAx>
      <c:valAx>
        <c:axId val="108416000"/>
        <c:scaling>
          <c:orientation val="minMax"/>
          <c:max val="4"/>
        </c:scaling>
        <c:delete val="0"/>
        <c:axPos val="l"/>
        <c:majorGridlines/>
        <c:numFmt formatCode="_(* #,##0.00_);_(* \(#,##0.00\);_(* &quot;-&quot;??_);_(@_)" sourceLinked="1"/>
        <c:majorTickMark val="out"/>
        <c:minorTickMark val="none"/>
        <c:tickLblPos val="nextTo"/>
        <c:txPr>
          <a:bodyPr/>
          <a:lstStyle/>
          <a:p>
            <a:pPr>
              <a:defRPr b="1"/>
            </a:pPr>
            <a:endParaRPr lang="en-US"/>
          </a:p>
        </c:txPr>
        <c:crossAx val="108414464"/>
        <c:crosses val="autoZero"/>
        <c:crossBetween val="midCat"/>
      </c:valAx>
    </c:plotArea>
    <c:legend>
      <c:legendPos val="r"/>
      <c:layout/>
      <c:overlay val="0"/>
      <c:txPr>
        <a:bodyPr/>
        <a:lstStyle/>
        <a:p>
          <a:pPr>
            <a:defRPr b="1"/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11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MY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areaChart>
        <c:grouping val="standard"/>
        <c:varyColors val="0"/>
        <c:ser>
          <c:idx val="3"/>
          <c:order val="0"/>
          <c:tx>
            <c:strRef>
              <c:f>'NCC ratio (PF)'!$F$7</c:f>
              <c:strCache>
                <c:ptCount val="1"/>
                <c:pt idx="0">
                  <c:v>Critical</c:v>
                </c:pt>
              </c:strCache>
            </c:strRef>
          </c:tx>
          <c:spPr>
            <a:solidFill>
              <a:srgbClr val="FF0000"/>
            </a:solidFill>
          </c:spPr>
          <c:cat>
            <c:numRef>
              <c:f>'NCC ratio (PF)'!$B$37:$B$49</c:f>
              <c:numCache>
                <c:formatCode>[$-409]mmm\-yy;@</c:formatCode>
                <c:ptCount val="13"/>
                <c:pt idx="0">
                  <c:v>42948</c:v>
                </c:pt>
                <c:pt idx="1">
                  <c:v>42979</c:v>
                </c:pt>
                <c:pt idx="2">
                  <c:v>43009</c:v>
                </c:pt>
                <c:pt idx="3">
                  <c:v>43040</c:v>
                </c:pt>
                <c:pt idx="4">
                  <c:v>43070</c:v>
                </c:pt>
                <c:pt idx="5">
                  <c:v>43101</c:v>
                </c:pt>
                <c:pt idx="6">
                  <c:v>43132</c:v>
                </c:pt>
                <c:pt idx="7">
                  <c:v>43160</c:v>
                </c:pt>
                <c:pt idx="8">
                  <c:v>43191</c:v>
                </c:pt>
                <c:pt idx="9">
                  <c:v>43221</c:v>
                </c:pt>
                <c:pt idx="10">
                  <c:v>43252</c:v>
                </c:pt>
                <c:pt idx="11">
                  <c:v>43282</c:v>
                </c:pt>
                <c:pt idx="12">
                  <c:v>43313</c:v>
                </c:pt>
              </c:numCache>
            </c:numRef>
          </c:cat>
          <c:val>
            <c:numRef>
              <c:f>'NCC ratio (PF)'!$F$37:$F$49</c:f>
              <c:numCache>
                <c:formatCode>_(* #,##0.00_);_(* \(#,##0.00\);_(* "-"??_);_(@_)</c:formatCode>
                <c:ptCount val="13"/>
                <c:pt idx="0">
                  <c:v>7</c:v>
                </c:pt>
                <c:pt idx="1">
                  <c:v>7</c:v>
                </c:pt>
                <c:pt idx="2">
                  <c:v>7</c:v>
                </c:pt>
                <c:pt idx="3">
                  <c:v>7</c:v>
                </c:pt>
                <c:pt idx="4">
                  <c:v>7</c:v>
                </c:pt>
                <c:pt idx="5">
                  <c:v>7</c:v>
                </c:pt>
                <c:pt idx="6">
                  <c:v>7</c:v>
                </c:pt>
                <c:pt idx="7">
                  <c:v>7</c:v>
                </c:pt>
                <c:pt idx="8">
                  <c:v>7</c:v>
                </c:pt>
                <c:pt idx="9">
                  <c:v>7</c:v>
                </c:pt>
                <c:pt idx="10">
                  <c:v>7</c:v>
                </c:pt>
                <c:pt idx="11">
                  <c:v>7</c:v>
                </c:pt>
                <c:pt idx="12">
                  <c:v>7</c:v>
                </c:pt>
              </c:numCache>
            </c:numRef>
          </c:val>
        </c:ser>
        <c:ser>
          <c:idx val="2"/>
          <c:order val="1"/>
          <c:tx>
            <c:strRef>
              <c:f>'NCC ratio (PF)'!$E$7</c:f>
              <c:strCache>
                <c:ptCount val="1"/>
                <c:pt idx="0">
                  <c:v>Alert</c:v>
                </c:pt>
              </c:strCache>
            </c:strRef>
          </c:tx>
          <c:spPr>
            <a:solidFill>
              <a:srgbClr val="FFFF00"/>
            </a:solidFill>
          </c:spPr>
          <c:cat>
            <c:numRef>
              <c:f>'NCC ratio (PF)'!$B$37:$B$49</c:f>
              <c:numCache>
                <c:formatCode>[$-409]mmm\-yy;@</c:formatCode>
                <c:ptCount val="13"/>
                <c:pt idx="0">
                  <c:v>42948</c:v>
                </c:pt>
                <c:pt idx="1">
                  <c:v>42979</c:v>
                </c:pt>
                <c:pt idx="2">
                  <c:v>43009</c:v>
                </c:pt>
                <c:pt idx="3">
                  <c:v>43040</c:v>
                </c:pt>
                <c:pt idx="4">
                  <c:v>43070</c:v>
                </c:pt>
                <c:pt idx="5">
                  <c:v>43101</c:v>
                </c:pt>
                <c:pt idx="6">
                  <c:v>43132</c:v>
                </c:pt>
                <c:pt idx="7">
                  <c:v>43160</c:v>
                </c:pt>
                <c:pt idx="8">
                  <c:v>43191</c:v>
                </c:pt>
                <c:pt idx="9">
                  <c:v>43221</c:v>
                </c:pt>
                <c:pt idx="10">
                  <c:v>43252</c:v>
                </c:pt>
                <c:pt idx="11">
                  <c:v>43282</c:v>
                </c:pt>
                <c:pt idx="12">
                  <c:v>43313</c:v>
                </c:pt>
              </c:numCache>
            </c:numRef>
          </c:cat>
          <c:val>
            <c:numRef>
              <c:f>'NCC ratio (PF)'!$E$37:$E$49</c:f>
              <c:numCache>
                <c:formatCode>_(* #,##0.00_);_(* \(#,##0.00\);_(* "-"??_);_(@_)</c:formatCode>
                <c:ptCount val="13"/>
                <c:pt idx="0">
                  <c:v>6.2</c:v>
                </c:pt>
                <c:pt idx="1">
                  <c:v>6.2</c:v>
                </c:pt>
                <c:pt idx="2">
                  <c:v>6.2</c:v>
                </c:pt>
                <c:pt idx="3">
                  <c:v>6.2</c:v>
                </c:pt>
                <c:pt idx="4">
                  <c:v>6.2</c:v>
                </c:pt>
                <c:pt idx="5">
                  <c:v>6.2</c:v>
                </c:pt>
                <c:pt idx="6">
                  <c:v>6.2</c:v>
                </c:pt>
                <c:pt idx="7">
                  <c:v>6.2</c:v>
                </c:pt>
                <c:pt idx="8">
                  <c:v>6.2</c:v>
                </c:pt>
                <c:pt idx="9">
                  <c:v>6.2</c:v>
                </c:pt>
                <c:pt idx="10">
                  <c:v>6.2</c:v>
                </c:pt>
                <c:pt idx="11">
                  <c:v>6.2</c:v>
                </c:pt>
                <c:pt idx="12">
                  <c:v>6.2</c:v>
                </c:pt>
              </c:numCache>
            </c:numRef>
          </c:val>
        </c:ser>
        <c:ser>
          <c:idx val="1"/>
          <c:order val="2"/>
          <c:tx>
            <c:strRef>
              <c:f>'NCC ratio (PF)'!$D$7</c:f>
              <c:strCache>
                <c:ptCount val="1"/>
                <c:pt idx="0">
                  <c:v>Satisfactory</c:v>
                </c:pt>
              </c:strCache>
            </c:strRef>
          </c:tx>
          <c:spPr>
            <a:solidFill>
              <a:srgbClr val="00B050"/>
            </a:solidFill>
          </c:spPr>
          <c:cat>
            <c:numRef>
              <c:f>'NCC ratio (PF)'!$B$37:$B$49</c:f>
              <c:numCache>
                <c:formatCode>[$-409]mmm\-yy;@</c:formatCode>
                <c:ptCount val="13"/>
                <c:pt idx="0">
                  <c:v>42948</c:v>
                </c:pt>
                <c:pt idx="1">
                  <c:v>42979</c:v>
                </c:pt>
                <c:pt idx="2">
                  <c:v>43009</c:v>
                </c:pt>
                <c:pt idx="3">
                  <c:v>43040</c:v>
                </c:pt>
                <c:pt idx="4">
                  <c:v>43070</c:v>
                </c:pt>
                <c:pt idx="5">
                  <c:v>43101</c:v>
                </c:pt>
                <c:pt idx="6">
                  <c:v>43132</c:v>
                </c:pt>
                <c:pt idx="7">
                  <c:v>43160</c:v>
                </c:pt>
                <c:pt idx="8">
                  <c:v>43191</c:v>
                </c:pt>
                <c:pt idx="9">
                  <c:v>43221</c:v>
                </c:pt>
                <c:pt idx="10">
                  <c:v>43252</c:v>
                </c:pt>
                <c:pt idx="11">
                  <c:v>43282</c:v>
                </c:pt>
                <c:pt idx="12">
                  <c:v>43313</c:v>
                </c:pt>
              </c:numCache>
            </c:numRef>
          </c:cat>
          <c:val>
            <c:numRef>
              <c:f>'NCC ratio (PF)'!$D$37:$D$49</c:f>
              <c:numCache>
                <c:formatCode>_(* #,##0.00_);_(* \(#,##0.00\);_(* "-"??_);_(@_)</c:formatCode>
                <c:ptCount val="13"/>
                <c:pt idx="0">
                  <c:v>4.0199999999999996</c:v>
                </c:pt>
                <c:pt idx="1">
                  <c:v>4.0199999999999996</c:v>
                </c:pt>
                <c:pt idx="2">
                  <c:v>4.0199999999999996</c:v>
                </c:pt>
                <c:pt idx="3">
                  <c:v>4.0199999999999996</c:v>
                </c:pt>
                <c:pt idx="4">
                  <c:v>4.0199999999999996</c:v>
                </c:pt>
                <c:pt idx="5">
                  <c:v>4.0199999999999996</c:v>
                </c:pt>
                <c:pt idx="6">
                  <c:v>4.0199999999999996</c:v>
                </c:pt>
                <c:pt idx="7">
                  <c:v>4.0199999999999996</c:v>
                </c:pt>
                <c:pt idx="8">
                  <c:v>4.0199999999999996</c:v>
                </c:pt>
                <c:pt idx="9">
                  <c:v>4.0199999999999996</c:v>
                </c:pt>
                <c:pt idx="10">
                  <c:v>4.0199999999999996</c:v>
                </c:pt>
                <c:pt idx="11">
                  <c:v>4.0199999999999996</c:v>
                </c:pt>
                <c:pt idx="12">
                  <c:v>4.0199999999999996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08328832"/>
        <c:axId val="108330368"/>
      </c:areaChart>
      <c:lineChart>
        <c:grouping val="standard"/>
        <c:varyColors val="0"/>
        <c:ser>
          <c:idx val="0"/>
          <c:order val="3"/>
          <c:tx>
            <c:strRef>
              <c:f>'NCC ratio (PF)'!$C$7</c:f>
              <c:strCache>
                <c:ptCount val="1"/>
                <c:pt idx="0">
                  <c:v>Data</c:v>
                </c:pt>
              </c:strCache>
            </c:strRef>
          </c:tx>
          <c:spPr>
            <a:ln>
              <a:solidFill>
                <a:schemeClr val="tx1"/>
              </a:solidFill>
            </a:ln>
          </c:spPr>
          <c:marker>
            <c:symbol val="circle"/>
            <c:size val="5"/>
            <c:spPr>
              <a:solidFill>
                <a:schemeClr val="tx1"/>
              </a:solidFill>
              <a:ln>
                <a:solidFill>
                  <a:schemeClr val="tx1"/>
                </a:solidFill>
              </a:ln>
            </c:spPr>
          </c:marker>
          <c:dLbls>
            <c:dLbl>
              <c:idx val="0"/>
              <c:layout>
                <c:manualLayout>
                  <c:x val="-7.6961176823252698E-3"/>
                  <c:y val="-3.926727471509067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"/>
              <c:layout>
                <c:manualLayout>
                  <c:x val="-2.1805666766588263E-2"/>
                  <c:y val="-1.8324728200375645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2"/>
              <c:layout>
                <c:manualLayout>
                  <c:x val="-2.821909816852599E-2"/>
                  <c:y val="-3.141381977207254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3"/>
              <c:layout>
                <c:manualLayout>
                  <c:x val="-2.56537256077509E-2"/>
                  <c:y val="-2.617818314339378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4"/>
              <c:layout>
                <c:manualLayout>
                  <c:x val="-2.6936411888138445E-2"/>
                  <c:y val="-2.094254651471502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5"/>
              <c:layout>
                <c:manualLayout>
                  <c:x val="-2.8219098168526035E-2"/>
                  <c:y val="-1.83247282003756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6"/>
              <c:layout>
                <c:manualLayout>
                  <c:x val="-1.9240294205813174E-2"/>
                  <c:y val="-3.4031638086411915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7"/>
              <c:layout>
                <c:manualLayout>
                  <c:x val="-1.6674921645038084E-2"/>
                  <c:y val="-4.1885093029430047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8"/>
              <c:layout>
                <c:manualLayout>
                  <c:x val="-2.56537256077509E-2"/>
                  <c:y val="-3.926727471509067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9"/>
              <c:layout>
                <c:manualLayout>
                  <c:x val="-2.6936411888138351E-2"/>
                  <c:y val="-3.4031638086411915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0"/>
              <c:layout>
                <c:manualLayout>
                  <c:x val="-2.0522980486200718E-2"/>
                  <c:y val="2.8796001457733159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1"/>
              <c:layout>
                <c:manualLayout>
                  <c:x val="-2.1805666766588263E-2"/>
                  <c:y val="3.141381977207254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2"/>
              <c:layout>
                <c:manualLayout>
                  <c:x val="-3.9763274692013892E-2"/>
                  <c:y val="3.141381977207254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</c:dLbl>
            <c:txPr>
              <a:bodyPr/>
              <a:lstStyle/>
              <a:p>
                <a:pPr>
                  <a:defRPr sz="1100" b="1">
                    <a:solidFill>
                      <a:srgbClr val="0000FF"/>
                    </a:solidFill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numRef>
              <c:f>'NCC ratio (PF)'!$B$37:$B$49</c:f>
              <c:numCache>
                <c:formatCode>[$-409]mmm\-yy;@</c:formatCode>
                <c:ptCount val="13"/>
                <c:pt idx="0">
                  <c:v>42948</c:v>
                </c:pt>
                <c:pt idx="1">
                  <c:v>42979</c:v>
                </c:pt>
                <c:pt idx="2">
                  <c:v>43009</c:v>
                </c:pt>
                <c:pt idx="3">
                  <c:v>43040</c:v>
                </c:pt>
                <c:pt idx="4">
                  <c:v>43070</c:v>
                </c:pt>
                <c:pt idx="5">
                  <c:v>43101</c:v>
                </c:pt>
                <c:pt idx="6">
                  <c:v>43132</c:v>
                </c:pt>
                <c:pt idx="7">
                  <c:v>43160</c:v>
                </c:pt>
                <c:pt idx="8">
                  <c:v>43191</c:v>
                </c:pt>
                <c:pt idx="9">
                  <c:v>43221</c:v>
                </c:pt>
                <c:pt idx="10">
                  <c:v>43252</c:v>
                </c:pt>
                <c:pt idx="11">
                  <c:v>43282</c:v>
                </c:pt>
                <c:pt idx="12">
                  <c:v>43313</c:v>
                </c:pt>
              </c:numCache>
            </c:numRef>
          </c:cat>
          <c:val>
            <c:numRef>
              <c:f>'NCC ratio (PF)'!$C$37:$C$49</c:f>
              <c:numCache>
                <c:formatCode>#,##0.00</c:formatCode>
                <c:ptCount val="13"/>
                <c:pt idx="0">
                  <c:v>4.0268113249425745</c:v>
                </c:pt>
                <c:pt idx="1">
                  <c:v>4.0748613515891261</c:v>
                </c:pt>
                <c:pt idx="2">
                  <c:v>4.0893160584739086</c:v>
                </c:pt>
                <c:pt idx="3">
                  <c:v>4.1318174956761906</c:v>
                </c:pt>
                <c:pt idx="4">
                  <c:v>4.1653394936410111</c:v>
                </c:pt>
                <c:pt idx="5">
                  <c:v>4.1860539948627444</c:v>
                </c:pt>
                <c:pt idx="6">
                  <c:v>4.0693277618589265</c:v>
                </c:pt>
                <c:pt idx="7">
                  <c:v>2.8740000000000001</c:v>
                </c:pt>
                <c:pt idx="8">
                  <c:v>3.04</c:v>
                </c:pt>
                <c:pt idx="9" formatCode="0.00">
                  <c:v>2.8260000000000001</c:v>
                </c:pt>
                <c:pt idx="10" formatCode="0.00">
                  <c:v>3.62</c:v>
                </c:pt>
                <c:pt idx="11" formatCode="0.00">
                  <c:v>4.0110000000000001</c:v>
                </c:pt>
                <c:pt idx="12" formatCode="0.00">
                  <c:v>3.738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08328832"/>
        <c:axId val="108330368"/>
      </c:lineChart>
      <c:dateAx>
        <c:axId val="108328832"/>
        <c:scaling>
          <c:orientation val="minMax"/>
        </c:scaling>
        <c:delete val="0"/>
        <c:axPos val="b"/>
        <c:numFmt formatCode="[$-409]mmm\-yy;@" sourceLinked="1"/>
        <c:majorTickMark val="out"/>
        <c:minorTickMark val="none"/>
        <c:tickLblPos val="nextTo"/>
        <c:txPr>
          <a:bodyPr rot="-5400000" vert="horz" anchor="ctr" anchorCtr="0"/>
          <a:lstStyle/>
          <a:p>
            <a:pPr>
              <a:defRPr sz="1100" b="1"/>
            </a:pPr>
            <a:endParaRPr lang="en-US"/>
          </a:p>
        </c:txPr>
        <c:crossAx val="108330368"/>
        <c:crosses val="autoZero"/>
        <c:auto val="1"/>
        <c:lblOffset val="100"/>
        <c:baseTimeUnit val="months"/>
        <c:majorUnit val="1"/>
        <c:majorTimeUnit val="months"/>
      </c:dateAx>
      <c:valAx>
        <c:axId val="108330368"/>
        <c:scaling>
          <c:orientation val="minMax"/>
          <c:max val="7"/>
        </c:scaling>
        <c:delete val="0"/>
        <c:axPos val="l"/>
        <c:majorGridlines/>
        <c:numFmt formatCode="_(* #,##0.00_);_(* \(#,##0.00\);_(* &quot;-&quot;??_);_(@_)" sourceLinked="1"/>
        <c:majorTickMark val="out"/>
        <c:minorTickMark val="none"/>
        <c:tickLblPos val="nextTo"/>
        <c:txPr>
          <a:bodyPr/>
          <a:lstStyle/>
          <a:p>
            <a:pPr>
              <a:defRPr sz="1100" b="1"/>
            </a:pPr>
            <a:endParaRPr lang="en-US"/>
          </a:p>
        </c:txPr>
        <c:crossAx val="108328832"/>
        <c:crosses val="autoZero"/>
        <c:crossBetween val="midCat"/>
      </c:valAx>
    </c:plotArea>
    <c:legend>
      <c:legendPos val="r"/>
      <c:layout/>
      <c:overlay val="0"/>
      <c:txPr>
        <a:bodyPr/>
        <a:lstStyle/>
        <a:p>
          <a:pPr>
            <a:defRPr sz="1100" b="1"/>
          </a:pPr>
          <a:endParaRPr lang="en-US"/>
        </a:p>
      </c:txPr>
    </c:legend>
    <c:plotVisOnly val="1"/>
    <c:dispBlanksAs val="gap"/>
    <c:showDLblsOverMax val="0"/>
  </c:chart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MY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areaChart>
        <c:grouping val="standard"/>
        <c:varyColors val="0"/>
        <c:ser>
          <c:idx val="1"/>
          <c:order val="0"/>
          <c:tx>
            <c:strRef>
              <c:f>'EIR (PF)'!$D$7</c:f>
              <c:strCache>
                <c:ptCount val="1"/>
                <c:pt idx="0">
                  <c:v>Satisfactory</c:v>
                </c:pt>
              </c:strCache>
            </c:strRef>
          </c:tx>
          <c:spPr>
            <a:solidFill>
              <a:srgbClr val="00B050"/>
            </a:solidFill>
          </c:spPr>
          <c:cat>
            <c:numRef>
              <c:f>'EIR (PF)'!$B$37:$B$49</c:f>
              <c:numCache>
                <c:formatCode>[$-409]mmm\-yy;@</c:formatCode>
                <c:ptCount val="13"/>
                <c:pt idx="0">
                  <c:v>42948</c:v>
                </c:pt>
                <c:pt idx="1">
                  <c:v>42979</c:v>
                </c:pt>
                <c:pt idx="2">
                  <c:v>43009</c:v>
                </c:pt>
                <c:pt idx="3">
                  <c:v>43040</c:v>
                </c:pt>
                <c:pt idx="4">
                  <c:v>43070</c:v>
                </c:pt>
                <c:pt idx="5">
                  <c:v>43101</c:v>
                </c:pt>
                <c:pt idx="6">
                  <c:v>43132</c:v>
                </c:pt>
                <c:pt idx="7">
                  <c:v>43160</c:v>
                </c:pt>
                <c:pt idx="8">
                  <c:v>43191</c:v>
                </c:pt>
                <c:pt idx="9">
                  <c:v>43221</c:v>
                </c:pt>
                <c:pt idx="10">
                  <c:v>43252</c:v>
                </c:pt>
                <c:pt idx="11">
                  <c:v>43282</c:v>
                </c:pt>
                <c:pt idx="12">
                  <c:v>43313</c:v>
                </c:pt>
              </c:numCache>
            </c:numRef>
          </c:cat>
          <c:val>
            <c:numRef>
              <c:f>'EIR (PF)'!$D$37:$D$49</c:f>
              <c:numCache>
                <c:formatCode>_(* #,##0.00_);_(* \(#,##0.00\);_(* "-"??_);_(@_)</c:formatCode>
                <c:ptCount val="13"/>
                <c:pt idx="0">
                  <c:v>25</c:v>
                </c:pt>
                <c:pt idx="1">
                  <c:v>25</c:v>
                </c:pt>
                <c:pt idx="2">
                  <c:v>25</c:v>
                </c:pt>
                <c:pt idx="3">
                  <c:v>25</c:v>
                </c:pt>
                <c:pt idx="4">
                  <c:v>25</c:v>
                </c:pt>
                <c:pt idx="5">
                  <c:v>25</c:v>
                </c:pt>
                <c:pt idx="6">
                  <c:v>25</c:v>
                </c:pt>
                <c:pt idx="7">
                  <c:v>25</c:v>
                </c:pt>
                <c:pt idx="8">
                  <c:v>25</c:v>
                </c:pt>
                <c:pt idx="9">
                  <c:v>25</c:v>
                </c:pt>
                <c:pt idx="10">
                  <c:v>25</c:v>
                </c:pt>
                <c:pt idx="11">
                  <c:v>25</c:v>
                </c:pt>
                <c:pt idx="12">
                  <c:v>25</c:v>
                </c:pt>
              </c:numCache>
            </c:numRef>
          </c:val>
        </c:ser>
        <c:ser>
          <c:idx val="2"/>
          <c:order val="1"/>
          <c:tx>
            <c:strRef>
              <c:f>'EIR (PF)'!$E$7</c:f>
              <c:strCache>
                <c:ptCount val="1"/>
                <c:pt idx="0">
                  <c:v>Alert</c:v>
                </c:pt>
              </c:strCache>
            </c:strRef>
          </c:tx>
          <c:spPr>
            <a:solidFill>
              <a:srgbClr val="FFFF00"/>
            </a:solidFill>
          </c:spPr>
          <c:cat>
            <c:numRef>
              <c:f>'EIR (PF)'!$B$37:$B$49</c:f>
              <c:numCache>
                <c:formatCode>[$-409]mmm\-yy;@</c:formatCode>
                <c:ptCount val="13"/>
                <c:pt idx="0">
                  <c:v>42948</c:v>
                </c:pt>
                <c:pt idx="1">
                  <c:v>42979</c:v>
                </c:pt>
                <c:pt idx="2">
                  <c:v>43009</c:v>
                </c:pt>
                <c:pt idx="3">
                  <c:v>43040</c:v>
                </c:pt>
                <c:pt idx="4">
                  <c:v>43070</c:v>
                </c:pt>
                <c:pt idx="5">
                  <c:v>43101</c:v>
                </c:pt>
                <c:pt idx="6">
                  <c:v>43132</c:v>
                </c:pt>
                <c:pt idx="7">
                  <c:v>43160</c:v>
                </c:pt>
                <c:pt idx="8">
                  <c:v>43191</c:v>
                </c:pt>
                <c:pt idx="9">
                  <c:v>43221</c:v>
                </c:pt>
                <c:pt idx="10">
                  <c:v>43252</c:v>
                </c:pt>
                <c:pt idx="11">
                  <c:v>43282</c:v>
                </c:pt>
                <c:pt idx="12">
                  <c:v>43313</c:v>
                </c:pt>
              </c:numCache>
            </c:numRef>
          </c:cat>
          <c:val>
            <c:numRef>
              <c:f>'EIR (PF)'!$E$37:$E$49</c:f>
              <c:numCache>
                <c:formatCode>_(* #,##0.00_);_(* \(#,##0.00\);_(* "-"??_);_(@_)</c:formatCode>
                <c:ptCount val="13"/>
                <c:pt idx="0">
                  <c:v>18.25</c:v>
                </c:pt>
                <c:pt idx="1">
                  <c:v>18.25</c:v>
                </c:pt>
                <c:pt idx="2">
                  <c:v>18.25</c:v>
                </c:pt>
                <c:pt idx="3">
                  <c:v>18.25</c:v>
                </c:pt>
                <c:pt idx="4">
                  <c:v>18.25</c:v>
                </c:pt>
                <c:pt idx="5">
                  <c:v>18.25</c:v>
                </c:pt>
                <c:pt idx="6">
                  <c:v>18.25</c:v>
                </c:pt>
                <c:pt idx="7">
                  <c:v>18.25</c:v>
                </c:pt>
                <c:pt idx="8">
                  <c:v>18.25</c:v>
                </c:pt>
                <c:pt idx="9">
                  <c:v>18.25</c:v>
                </c:pt>
                <c:pt idx="10">
                  <c:v>18.25</c:v>
                </c:pt>
                <c:pt idx="11">
                  <c:v>18.25</c:v>
                </c:pt>
                <c:pt idx="12">
                  <c:v>18.25</c:v>
                </c:pt>
              </c:numCache>
            </c:numRef>
          </c:val>
        </c:ser>
        <c:ser>
          <c:idx val="3"/>
          <c:order val="2"/>
          <c:tx>
            <c:strRef>
              <c:f>'EIR (PF)'!$F$7</c:f>
              <c:strCache>
                <c:ptCount val="1"/>
                <c:pt idx="0">
                  <c:v>Critical</c:v>
                </c:pt>
              </c:strCache>
            </c:strRef>
          </c:tx>
          <c:spPr>
            <a:solidFill>
              <a:srgbClr val="FF0000"/>
            </a:solidFill>
          </c:spPr>
          <c:cat>
            <c:numRef>
              <c:f>'EIR (PF)'!$B$37:$B$49</c:f>
              <c:numCache>
                <c:formatCode>[$-409]mmm\-yy;@</c:formatCode>
                <c:ptCount val="13"/>
                <c:pt idx="0">
                  <c:v>42948</c:v>
                </c:pt>
                <c:pt idx="1">
                  <c:v>42979</c:v>
                </c:pt>
                <c:pt idx="2">
                  <c:v>43009</c:v>
                </c:pt>
                <c:pt idx="3">
                  <c:v>43040</c:v>
                </c:pt>
                <c:pt idx="4">
                  <c:v>43070</c:v>
                </c:pt>
                <c:pt idx="5">
                  <c:v>43101</c:v>
                </c:pt>
                <c:pt idx="6">
                  <c:v>43132</c:v>
                </c:pt>
                <c:pt idx="7">
                  <c:v>43160</c:v>
                </c:pt>
                <c:pt idx="8">
                  <c:v>43191</c:v>
                </c:pt>
                <c:pt idx="9">
                  <c:v>43221</c:v>
                </c:pt>
                <c:pt idx="10">
                  <c:v>43252</c:v>
                </c:pt>
                <c:pt idx="11">
                  <c:v>43282</c:v>
                </c:pt>
                <c:pt idx="12">
                  <c:v>43313</c:v>
                </c:pt>
              </c:numCache>
            </c:numRef>
          </c:cat>
          <c:val>
            <c:numRef>
              <c:f>'EIR (PF)'!$F$37:$F$49</c:f>
              <c:numCache>
                <c:formatCode>_(* #,##0.00_);_(* \(#,##0.00\);_(* "-"??_);_(@_)</c:formatCode>
                <c:ptCount val="13"/>
                <c:pt idx="0">
                  <c:v>15.26</c:v>
                </c:pt>
                <c:pt idx="1">
                  <c:v>15.26</c:v>
                </c:pt>
                <c:pt idx="2">
                  <c:v>15.26</c:v>
                </c:pt>
                <c:pt idx="3">
                  <c:v>15.26</c:v>
                </c:pt>
                <c:pt idx="4">
                  <c:v>15.26</c:v>
                </c:pt>
                <c:pt idx="5">
                  <c:v>15.26</c:v>
                </c:pt>
                <c:pt idx="6">
                  <c:v>15.26</c:v>
                </c:pt>
                <c:pt idx="7">
                  <c:v>15.26</c:v>
                </c:pt>
                <c:pt idx="8">
                  <c:v>15.26</c:v>
                </c:pt>
                <c:pt idx="9">
                  <c:v>15.26</c:v>
                </c:pt>
                <c:pt idx="10">
                  <c:v>15.26</c:v>
                </c:pt>
                <c:pt idx="11">
                  <c:v>15.26</c:v>
                </c:pt>
                <c:pt idx="12">
                  <c:v>15.26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08484864"/>
        <c:axId val="108515328"/>
      </c:areaChart>
      <c:lineChart>
        <c:grouping val="standard"/>
        <c:varyColors val="0"/>
        <c:ser>
          <c:idx val="0"/>
          <c:order val="3"/>
          <c:tx>
            <c:strRef>
              <c:f>'EIR (PF)'!$C$7</c:f>
              <c:strCache>
                <c:ptCount val="1"/>
                <c:pt idx="0">
                  <c:v>Data</c:v>
                </c:pt>
              </c:strCache>
            </c:strRef>
          </c:tx>
          <c:spPr>
            <a:ln>
              <a:solidFill>
                <a:schemeClr val="tx1"/>
              </a:solidFill>
            </a:ln>
          </c:spPr>
          <c:marker>
            <c:symbol val="circle"/>
            <c:size val="5"/>
            <c:spPr>
              <a:solidFill>
                <a:schemeClr val="tx1"/>
              </a:solidFill>
              <a:ln>
                <a:solidFill>
                  <a:schemeClr val="tx1"/>
                </a:solidFill>
              </a:ln>
            </c:spPr>
          </c:marker>
          <c:dLbls>
            <c:dLbl>
              <c:idx val="0"/>
              <c:layout>
                <c:manualLayout>
                  <c:x val="-7.5487583282858872E-3"/>
                  <c:y val="2.9054101662159035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"/>
              <c:layout>
                <c:manualLayout>
                  <c:x val="-2.1301635372501515E-2"/>
                  <c:y val="2.4360575542019321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2"/>
              <c:layout>
                <c:manualLayout>
                  <c:x val="-3.5673133465270596E-2"/>
                  <c:y val="-2.1617160452219737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3"/>
              <c:layout>
                <c:manualLayout>
                  <c:x val="-3.1020116056757044E-2"/>
                  <c:y val="-2.1616947686986597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4"/>
              <c:layout>
                <c:manualLayout>
                  <c:x val="-3.1826973551383003E-2"/>
                  <c:y val="-1.472942974635176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5"/>
              <c:layout>
                <c:manualLayout>
                  <c:x val="-3.0813850191802949E-2"/>
                  <c:y val="-1.9889850121524135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6"/>
              <c:layout>
                <c:manualLayout>
                  <c:x val="-3.567312739753685E-2"/>
                  <c:y val="-2.4075251275054915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7"/>
              <c:layout>
                <c:manualLayout>
                  <c:x val="-2.9469110253919191E-2"/>
                  <c:y val="-2.972330306960657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8"/>
              <c:layout>
                <c:manualLayout>
                  <c:x val="-3.1082879063194024E-2"/>
                  <c:y val="1.944386157940338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9"/>
              <c:layout>
                <c:manualLayout>
                  <c:x val="-2.6017363214213607E-2"/>
                  <c:y val="2.6575226110770855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0"/>
              <c:layout>
                <c:manualLayout>
                  <c:x val="-2.4547143145568343E-2"/>
                  <c:y val="3.173545291452738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1"/>
              <c:layout>
                <c:manualLayout>
                  <c:x val="-3.1082879063194024E-2"/>
                  <c:y val="2.1414612164182629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2"/>
              <c:layout>
                <c:manualLayout>
                  <c:x val="-5.8005955986270855E-2"/>
                  <c:y val="-4.2502669349824586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</c:dLbl>
            <c:txPr>
              <a:bodyPr/>
              <a:lstStyle/>
              <a:p>
                <a:pPr>
                  <a:defRPr sz="1100" b="1">
                    <a:solidFill>
                      <a:srgbClr val="0000FF"/>
                    </a:solidFill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numRef>
              <c:f>'EIR (PF)'!$B$37:$B$49</c:f>
              <c:numCache>
                <c:formatCode>[$-409]mmm\-yy;@</c:formatCode>
                <c:ptCount val="13"/>
                <c:pt idx="0">
                  <c:v>42948</c:v>
                </c:pt>
                <c:pt idx="1">
                  <c:v>42979</c:v>
                </c:pt>
                <c:pt idx="2">
                  <c:v>43009</c:v>
                </c:pt>
                <c:pt idx="3">
                  <c:v>43040</c:v>
                </c:pt>
                <c:pt idx="4">
                  <c:v>43070</c:v>
                </c:pt>
                <c:pt idx="5">
                  <c:v>43101</c:v>
                </c:pt>
                <c:pt idx="6">
                  <c:v>43132</c:v>
                </c:pt>
                <c:pt idx="7">
                  <c:v>43160</c:v>
                </c:pt>
                <c:pt idx="8">
                  <c:v>43191</c:v>
                </c:pt>
                <c:pt idx="9">
                  <c:v>43221</c:v>
                </c:pt>
                <c:pt idx="10">
                  <c:v>43252</c:v>
                </c:pt>
                <c:pt idx="11">
                  <c:v>43282</c:v>
                </c:pt>
                <c:pt idx="12">
                  <c:v>43313</c:v>
                </c:pt>
              </c:numCache>
            </c:numRef>
          </c:cat>
          <c:val>
            <c:numRef>
              <c:f>'EIR (PF)'!$C$37:$C$49</c:f>
              <c:numCache>
                <c:formatCode>_(* #,##0.00_);_(* \(#,##0.00\);_(* "-"??_);_(@_)</c:formatCode>
                <c:ptCount val="13"/>
                <c:pt idx="0">
                  <c:v>17.670000000000002</c:v>
                </c:pt>
                <c:pt idx="1">
                  <c:v>17.57</c:v>
                </c:pt>
                <c:pt idx="2">
                  <c:v>17.59</c:v>
                </c:pt>
                <c:pt idx="3">
                  <c:v>17.57</c:v>
                </c:pt>
                <c:pt idx="4">
                  <c:v>17.62</c:v>
                </c:pt>
                <c:pt idx="5">
                  <c:v>17.55</c:v>
                </c:pt>
                <c:pt idx="6">
                  <c:v>17.420000000000002</c:v>
                </c:pt>
                <c:pt idx="7">
                  <c:v>18.57</c:v>
                </c:pt>
                <c:pt idx="8">
                  <c:v>17.71</c:v>
                </c:pt>
                <c:pt idx="9">
                  <c:v>18.059999999999999</c:v>
                </c:pt>
                <c:pt idx="10">
                  <c:v>18.16</c:v>
                </c:pt>
                <c:pt idx="11">
                  <c:v>18.2</c:v>
                </c:pt>
                <c:pt idx="12">
                  <c:v>18.29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08484864"/>
        <c:axId val="108515328"/>
      </c:lineChart>
      <c:dateAx>
        <c:axId val="108484864"/>
        <c:scaling>
          <c:orientation val="minMax"/>
        </c:scaling>
        <c:delete val="0"/>
        <c:axPos val="b"/>
        <c:numFmt formatCode="[$-409]mmm\-yy;@" sourceLinked="1"/>
        <c:majorTickMark val="out"/>
        <c:minorTickMark val="none"/>
        <c:tickLblPos val="nextTo"/>
        <c:txPr>
          <a:bodyPr/>
          <a:lstStyle/>
          <a:p>
            <a:pPr>
              <a:defRPr sz="1100" b="1"/>
            </a:pPr>
            <a:endParaRPr lang="en-US"/>
          </a:p>
        </c:txPr>
        <c:crossAx val="108515328"/>
        <c:crosses val="autoZero"/>
        <c:auto val="1"/>
        <c:lblOffset val="100"/>
        <c:baseTimeUnit val="months"/>
      </c:dateAx>
      <c:valAx>
        <c:axId val="108515328"/>
        <c:scaling>
          <c:orientation val="minMax"/>
          <c:max val="25"/>
          <c:min val="10"/>
        </c:scaling>
        <c:delete val="0"/>
        <c:axPos val="l"/>
        <c:majorGridlines/>
        <c:numFmt formatCode="_(* #,##0.00_);_(* \(#,##0.00\);_(* &quot;-&quot;??_);_(@_)" sourceLinked="1"/>
        <c:majorTickMark val="out"/>
        <c:minorTickMark val="none"/>
        <c:tickLblPos val="nextTo"/>
        <c:txPr>
          <a:bodyPr/>
          <a:lstStyle/>
          <a:p>
            <a:pPr>
              <a:defRPr sz="1100" b="1"/>
            </a:pPr>
            <a:endParaRPr lang="en-US"/>
          </a:p>
        </c:txPr>
        <c:crossAx val="108484864"/>
        <c:crosses val="autoZero"/>
        <c:crossBetween val="midCat"/>
      </c:valAx>
    </c:plotArea>
    <c:legend>
      <c:legendPos val="r"/>
      <c:layout/>
      <c:overlay val="0"/>
      <c:txPr>
        <a:bodyPr/>
        <a:lstStyle/>
        <a:p>
          <a:pPr>
            <a:defRPr sz="1100" b="1"/>
          </a:pPr>
          <a:endParaRPr lang="en-US"/>
        </a:p>
      </c:txPr>
    </c:legend>
    <c:plotVisOnly val="1"/>
    <c:dispBlanksAs val="gap"/>
    <c:showDLblsOverMax val="0"/>
  </c:chart>
  <c:externalData r:id="rId1">
    <c:autoUpdate val="0"/>
  </c:externalData>
</c:chartSpac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cs typeface="Arial" charset="0"/>
              </a:defRPr>
            </a:lvl1pPr>
          </a:lstStyle>
          <a:p>
            <a:pPr>
              <a:defRPr/>
            </a:pPr>
            <a:fld id="{38260C05-8500-49C4-A048-67EFCDF0087E}" type="datetimeFigureOut">
              <a:rPr lang="en-US"/>
              <a:pPr>
                <a:defRPr/>
              </a:pPr>
              <a:t>9/12/2018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9428164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49688" y="9428164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cs typeface="Arial" charset="0"/>
              </a:defRPr>
            </a:lvl1pPr>
          </a:lstStyle>
          <a:p>
            <a:pPr>
              <a:defRPr/>
            </a:pPr>
            <a:fld id="{B1690FF8-C3A5-496F-BA55-CED1630C6CD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41340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2946400" cy="495300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90946" tIns="45474" rIns="90946" bIns="45474" numCol="1" anchor="t" anchorCtr="0" compatLnSpc="1">
            <a:prstTxWarp prst="textNoShape">
              <a:avLst/>
            </a:prstTxWarp>
          </a:bodyPr>
          <a:lstStyle>
            <a:lvl1pPr defTabSz="908050">
              <a:defRPr sz="1200" b="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49688" y="0"/>
            <a:ext cx="2946400" cy="495300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90946" tIns="45474" rIns="90946" bIns="45474" numCol="1" anchor="t" anchorCtr="0" compatLnSpc="1">
            <a:prstTxWarp prst="textNoShape">
              <a:avLst/>
            </a:prstTxWarp>
          </a:bodyPr>
          <a:lstStyle>
            <a:lvl1pPr algn="r" defTabSz="908050">
              <a:defRPr sz="1200" b="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3482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720725" y="744538"/>
            <a:ext cx="5372100" cy="37211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14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2626" y="4714876"/>
            <a:ext cx="5432425" cy="4467225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90946" tIns="45474" rIns="90946" bIns="4547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 noProof="0" smtClean="0"/>
              <a:t>マスタ テキストの書式設定</a:t>
            </a:r>
          </a:p>
          <a:p>
            <a:pPr lvl="1"/>
            <a:r>
              <a:rPr lang="ja-JP" altLang="en-US" noProof="0" smtClean="0"/>
              <a:t>第 </a:t>
            </a:r>
            <a:r>
              <a:rPr lang="en-US" altLang="ja-JP" noProof="0" smtClean="0"/>
              <a:t>2 </a:t>
            </a:r>
            <a:r>
              <a:rPr lang="ja-JP" altLang="en-US" noProof="0" smtClean="0"/>
              <a:t>レベル</a:t>
            </a:r>
          </a:p>
          <a:p>
            <a:pPr lvl="2"/>
            <a:r>
              <a:rPr lang="ja-JP" altLang="en-US" noProof="0" smtClean="0"/>
              <a:t>第 </a:t>
            </a:r>
            <a:r>
              <a:rPr lang="en-US" altLang="ja-JP" noProof="0" smtClean="0"/>
              <a:t>3 </a:t>
            </a:r>
            <a:r>
              <a:rPr lang="ja-JP" altLang="en-US" noProof="0" smtClean="0"/>
              <a:t>レベル</a:t>
            </a:r>
          </a:p>
          <a:p>
            <a:pPr lvl="3"/>
            <a:r>
              <a:rPr lang="ja-JP" altLang="en-US" noProof="0" smtClean="0"/>
              <a:t>第 </a:t>
            </a:r>
            <a:r>
              <a:rPr lang="en-US" altLang="ja-JP" noProof="0" smtClean="0"/>
              <a:t>4 </a:t>
            </a:r>
            <a:r>
              <a:rPr lang="ja-JP" altLang="en-US" noProof="0" smtClean="0"/>
              <a:t>レベル</a:t>
            </a:r>
          </a:p>
          <a:p>
            <a:pPr lvl="4"/>
            <a:r>
              <a:rPr lang="ja-JP" altLang="en-US" noProof="0" smtClean="0"/>
              <a:t>第 </a:t>
            </a:r>
            <a:r>
              <a:rPr lang="en-US" altLang="ja-JP" noProof="0" smtClean="0"/>
              <a:t>5 </a:t>
            </a:r>
            <a:r>
              <a:rPr lang="ja-JP" altLang="en-US" noProof="0" smtClean="0"/>
              <a:t>レベル</a:t>
            </a:r>
          </a:p>
        </p:txBody>
      </p:sp>
      <p:sp>
        <p:nvSpPr>
          <p:cNvPr id="615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9429750"/>
            <a:ext cx="2946400" cy="495300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90946" tIns="45474" rIns="90946" bIns="45474" numCol="1" anchor="b" anchorCtr="0" compatLnSpc="1">
            <a:prstTxWarp prst="textNoShape">
              <a:avLst/>
            </a:prstTxWarp>
          </a:bodyPr>
          <a:lstStyle>
            <a:lvl1pPr defTabSz="908050">
              <a:defRPr sz="1200" b="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615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90946" tIns="45474" rIns="90946" bIns="45474" numCol="1" anchor="b" anchorCtr="0" compatLnSpc="1">
            <a:prstTxWarp prst="textNoShape">
              <a:avLst/>
            </a:prstTxWarp>
          </a:bodyPr>
          <a:lstStyle>
            <a:lvl1pPr algn="r" defTabSz="908050">
              <a:defRPr sz="1200" b="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0882D61E-3579-4D94-813B-37D0FCCBE1F8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18931275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MS PMincho" pitchFamily="18" charset="-128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MS PMincho" pitchFamily="18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MS PMincho" pitchFamily="18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MS PMincho" pitchFamily="18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MS PMincho" pitchFamily="18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7"/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514" tIns="45757" rIns="91514" bIns="45757" anchor="b"/>
          <a:lstStyle/>
          <a:p>
            <a:pPr algn="r" defTabSz="949325"/>
            <a:fld id="{3B9F67CC-D537-4F54-B3B4-FC73274D9F70}" type="slidenum">
              <a:rPr lang="en-US" altLang="ja-JP" sz="1200" b="0"/>
              <a:pPr algn="r" defTabSz="949325"/>
              <a:t>1</a:t>
            </a:fld>
            <a:endParaRPr lang="en-US" altLang="ja-JP" sz="1200" b="0"/>
          </a:p>
        </p:txBody>
      </p:sp>
      <p:sp>
        <p:nvSpPr>
          <p:cNvPr id="35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30263" y="265113"/>
            <a:ext cx="5016500" cy="3473450"/>
          </a:xfrm>
          <a:ln/>
        </p:spPr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1" y="4314825"/>
            <a:ext cx="6191250" cy="5378450"/>
          </a:xfrm>
          <a:noFill/>
        </p:spPr>
        <p:txBody>
          <a:bodyPr lIns="91686" tIns="45843" rIns="91686" bIns="45843"/>
          <a:lstStyle/>
          <a:p>
            <a:pPr eaLnBrk="1" hangingPunct="1"/>
            <a:endParaRPr lang="en-US" altLang="ja-JP" sz="1400" b="1" dirty="0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882D61E-3579-4D94-813B-37D0FCCBE1F8}" type="slidenum">
              <a:rPr lang="en-US" altLang="ja-JP" smtClean="0"/>
              <a:pPr>
                <a:defRPr/>
              </a:pPr>
              <a:t>17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2008281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882D61E-3579-4D94-813B-37D0FCCBE1F8}" type="slidenum">
              <a:rPr lang="en-US" altLang="ja-JP" smtClean="0"/>
              <a:pPr>
                <a:defRPr/>
              </a:pPr>
              <a:t>18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2008281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882D61E-3579-4D94-813B-37D0FCCBE1F8}" type="slidenum">
              <a:rPr lang="en-US" altLang="ja-JP" smtClean="0"/>
              <a:pPr>
                <a:defRPr/>
              </a:pPr>
              <a:t>25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9561593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882D61E-3579-4D94-813B-37D0FCCBE1F8}" type="slidenum">
              <a:rPr lang="en-US" altLang="ja-JP" smtClean="0"/>
              <a:pPr>
                <a:defRPr/>
              </a:pPr>
              <a:t>31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2717475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/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514" tIns="45757" rIns="91514" bIns="45757" anchor="b"/>
          <a:lstStyle/>
          <a:p>
            <a:pPr algn="r" defTabSz="949325"/>
            <a:fld id="{A994360E-EBD8-4E83-B2CE-FB990F154E57}" type="slidenum">
              <a:rPr lang="en-US" altLang="ja-JP" sz="1200" b="0"/>
              <a:pPr algn="r" defTabSz="949325"/>
              <a:t>2</a:t>
            </a:fld>
            <a:endParaRPr lang="en-US" altLang="ja-JP" sz="1200" b="0"/>
          </a:p>
        </p:txBody>
      </p:sp>
      <p:sp>
        <p:nvSpPr>
          <p:cNvPr id="368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30263" y="265113"/>
            <a:ext cx="5016500" cy="3473450"/>
          </a:xfrm>
          <a:ln/>
        </p:spPr>
      </p:sp>
      <p:sp>
        <p:nvSpPr>
          <p:cNvPr id="3686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1" y="4314825"/>
            <a:ext cx="6191250" cy="5378450"/>
          </a:xfrm>
          <a:noFill/>
        </p:spPr>
        <p:txBody>
          <a:bodyPr lIns="91686" tIns="45843" rIns="91686" bIns="45843"/>
          <a:lstStyle/>
          <a:p>
            <a:pPr eaLnBrk="1" hangingPunct="1"/>
            <a:endParaRPr lang="en-US" altLang="ja-JP" sz="1400" b="1" dirty="0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7"/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514" tIns="45757" rIns="91514" bIns="45757" anchor="b"/>
          <a:lstStyle/>
          <a:p>
            <a:pPr algn="r" defTabSz="949325"/>
            <a:fld id="{D9B7A4A4-89D2-45DC-8565-8A2AD22C2286}" type="slidenum">
              <a:rPr lang="en-US" altLang="ja-JP" sz="1200" b="0"/>
              <a:pPr algn="r" defTabSz="949325"/>
              <a:t>3</a:t>
            </a:fld>
            <a:endParaRPr lang="en-US" altLang="ja-JP" sz="1200" b="0"/>
          </a:p>
        </p:txBody>
      </p:sp>
      <p:sp>
        <p:nvSpPr>
          <p:cNvPr id="37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30263" y="265113"/>
            <a:ext cx="5016500" cy="3473450"/>
          </a:xfrm>
          <a:ln/>
        </p:spPr>
      </p:sp>
      <p:sp>
        <p:nvSpPr>
          <p:cNvPr id="378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1" y="4314825"/>
            <a:ext cx="6191250" cy="5378450"/>
          </a:xfrm>
          <a:noFill/>
        </p:spPr>
        <p:txBody>
          <a:bodyPr lIns="91686" tIns="45843" rIns="91686" bIns="45843"/>
          <a:lstStyle/>
          <a:p>
            <a:pPr eaLnBrk="1" hangingPunct="1"/>
            <a:endParaRPr lang="en-US" altLang="ja-JP" sz="1400" b="1" dirty="0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882D61E-3579-4D94-813B-37D0FCCBE1F8}" type="slidenum">
              <a:rPr lang="en-US" altLang="ja-JP" smtClean="0"/>
              <a:pPr>
                <a:defRPr/>
              </a:pPr>
              <a:t>5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5892190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882D61E-3579-4D94-813B-37D0FCCBE1F8}" type="slidenum">
              <a:rPr lang="en-US" altLang="ja-JP" smtClean="0"/>
              <a:pPr>
                <a:defRPr/>
              </a:pPr>
              <a:t>6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5892190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882D61E-3579-4D94-813B-37D0FCCBE1F8}" type="slidenum">
              <a:rPr lang="en-US" altLang="ja-JP" smtClean="0"/>
              <a:pPr>
                <a:defRPr/>
              </a:pPr>
              <a:t>7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5892190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882D61E-3579-4D94-813B-37D0FCCBE1F8}" type="slidenum">
              <a:rPr lang="en-US" altLang="ja-JP" smtClean="0"/>
              <a:pPr>
                <a:defRPr/>
              </a:pPr>
              <a:t>8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5892190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8915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smtClean="0"/>
          </a:p>
        </p:txBody>
      </p:sp>
      <p:sp>
        <p:nvSpPr>
          <p:cNvPr id="3891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A942E04D-BF02-4E26-85EE-82ADB106BAE0}" type="slidenum">
              <a:rPr lang="en-US" altLang="ja-JP" smtClean="0">
                <a:latin typeface="Arial" charset="0"/>
              </a:rPr>
              <a:pPr/>
              <a:t>9</a:t>
            </a:fld>
            <a:endParaRPr lang="en-US" altLang="ja-JP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882D61E-3579-4D94-813B-37D0FCCBE1F8}" type="slidenum">
              <a:rPr lang="en-US" altLang="ja-JP" smtClean="0"/>
              <a:pPr>
                <a:defRPr/>
              </a:pPr>
              <a:t>10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5892190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2130425"/>
            <a:ext cx="84201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sz="half" idx="10"/>
          </p:nvPr>
        </p:nvSpPr>
        <p:spPr>
          <a:xfrm>
            <a:off x="495300" y="6245225"/>
            <a:ext cx="2311400" cy="4762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FontTx/>
              <a:buChar char="•"/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sz="quarter" idx="11"/>
          </p:nvPr>
        </p:nvSpPr>
        <p:spPr>
          <a:xfrm>
            <a:off x="3384550" y="6245225"/>
            <a:ext cx="3136900" cy="4762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FontTx/>
              <a:buChar char="•"/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 altLang="ja-JP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1600200"/>
            <a:ext cx="89154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sz="half" idx="10"/>
          </p:nvPr>
        </p:nvSpPr>
        <p:spPr>
          <a:xfrm>
            <a:off x="495300" y="6245225"/>
            <a:ext cx="2311400" cy="4762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FontTx/>
              <a:buChar char="•"/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sz="quarter" idx="11"/>
          </p:nvPr>
        </p:nvSpPr>
        <p:spPr>
          <a:xfrm>
            <a:off x="3384550" y="6245225"/>
            <a:ext cx="3136900" cy="4762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FontTx/>
              <a:buChar char="•"/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 altLang="ja-JP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429500" y="-1588"/>
            <a:ext cx="2476500" cy="612775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0" y="-1588"/>
            <a:ext cx="7277100" cy="6127751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sz="half" idx="10"/>
          </p:nvPr>
        </p:nvSpPr>
        <p:spPr>
          <a:xfrm>
            <a:off x="495300" y="6245225"/>
            <a:ext cx="2311400" cy="4762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FontTx/>
              <a:buChar char="•"/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sz="quarter" idx="11"/>
          </p:nvPr>
        </p:nvSpPr>
        <p:spPr>
          <a:xfrm>
            <a:off x="3384550" y="6245225"/>
            <a:ext cx="3136900" cy="4762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FontTx/>
              <a:buChar char="•"/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 altLang="ja-JP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0" y="-1588"/>
            <a:ext cx="9906000" cy="612775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3" name="Date Placeholder 2"/>
          <p:cNvSpPr>
            <a:spLocks noGrp="1" noChangeArrowheads="1"/>
          </p:cNvSpPr>
          <p:nvPr>
            <p:ph type="dt" sz="half" idx="10"/>
          </p:nvPr>
        </p:nvSpPr>
        <p:spPr>
          <a:xfrm>
            <a:off x="495300" y="6245225"/>
            <a:ext cx="2311400" cy="4762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FontTx/>
              <a:buChar char="•"/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4" name="Footer Placeholder 3"/>
          <p:cNvSpPr>
            <a:spLocks noGrp="1" noChangeArrowheads="1"/>
          </p:cNvSpPr>
          <p:nvPr>
            <p:ph type="ftr" sz="quarter" idx="11"/>
          </p:nvPr>
        </p:nvSpPr>
        <p:spPr>
          <a:xfrm>
            <a:off x="3384550" y="6245225"/>
            <a:ext cx="3136900" cy="4762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FontTx/>
              <a:buChar char="•"/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 altLang="ja-JP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588"/>
            <a:ext cx="9906000" cy="54927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5300" y="1600200"/>
            <a:ext cx="43815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5029200" y="1600200"/>
            <a:ext cx="4381500" cy="21859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5029200" y="3938588"/>
            <a:ext cx="4381500" cy="21875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Rectangle 2"/>
          <p:cNvSpPr>
            <a:spLocks noGrp="1" noChangeArrowheads="1"/>
          </p:cNvSpPr>
          <p:nvPr>
            <p:ph type="dt" sz="half" idx="10"/>
          </p:nvPr>
        </p:nvSpPr>
        <p:spPr>
          <a:xfrm>
            <a:off x="495300" y="6245225"/>
            <a:ext cx="2311400" cy="4762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FontTx/>
              <a:buChar char="•"/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7" name="Rectangle 3"/>
          <p:cNvSpPr>
            <a:spLocks noGrp="1" noChangeArrowheads="1"/>
          </p:cNvSpPr>
          <p:nvPr>
            <p:ph type="ftr" sz="quarter" idx="11"/>
          </p:nvPr>
        </p:nvSpPr>
        <p:spPr>
          <a:xfrm>
            <a:off x="3384550" y="6245225"/>
            <a:ext cx="3136900" cy="4762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FontTx/>
              <a:buChar char="•"/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 altLang="ja-JP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2130425"/>
            <a:ext cx="84201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5" name="Rectangle 1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300" y="1600200"/>
            <a:ext cx="89154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5" name="Rectangle 1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638" y="4406900"/>
            <a:ext cx="84201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638" y="2906713"/>
            <a:ext cx="84201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5" name="Rectangle 1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5300" y="1600200"/>
            <a:ext cx="43815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29200" y="1600200"/>
            <a:ext cx="43815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6" name="Rectangle 1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73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73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2375" y="1535113"/>
            <a:ext cx="437832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2375" y="2174875"/>
            <a:ext cx="437832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8" name="Rectangle 1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4" name="Rectangle 1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300" y="1600200"/>
            <a:ext cx="89154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sz="half" idx="10"/>
          </p:nvPr>
        </p:nvSpPr>
        <p:spPr>
          <a:xfrm>
            <a:off x="495300" y="6245225"/>
            <a:ext cx="2311400" cy="4762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FontTx/>
              <a:buChar char="•"/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sz="quarter" idx="11"/>
          </p:nvPr>
        </p:nvSpPr>
        <p:spPr>
          <a:xfrm>
            <a:off x="3384550" y="6245225"/>
            <a:ext cx="3136900" cy="4762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FontTx/>
              <a:buChar char="•"/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 altLang="ja-JP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3" name="Rectangle 1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138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3500" y="273050"/>
            <a:ext cx="553720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" y="1435100"/>
            <a:ext cx="3259138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6" name="Rectangle 1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513" y="4800600"/>
            <a:ext cx="59436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41513" y="612775"/>
            <a:ext cx="59436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513" y="5367338"/>
            <a:ext cx="59436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6" name="Rectangle 1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1600200"/>
            <a:ext cx="89154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5" name="Rectangle 1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81850" y="274638"/>
            <a:ext cx="222885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274638"/>
            <a:ext cx="653415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5" name="Rectangle 1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638" y="4406900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638" y="2906713"/>
            <a:ext cx="84201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sz="half" idx="10"/>
          </p:nvPr>
        </p:nvSpPr>
        <p:spPr>
          <a:xfrm>
            <a:off x="495300" y="6245225"/>
            <a:ext cx="2311400" cy="4762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FontTx/>
              <a:buChar char="•"/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sz="quarter" idx="11"/>
          </p:nvPr>
        </p:nvSpPr>
        <p:spPr>
          <a:xfrm>
            <a:off x="3384550" y="6245225"/>
            <a:ext cx="3136900" cy="4762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FontTx/>
              <a:buChar char="•"/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 altLang="ja-JP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5300" y="1600200"/>
            <a:ext cx="43815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29200" y="1600200"/>
            <a:ext cx="43815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dt" sz="half" idx="10"/>
          </p:nvPr>
        </p:nvSpPr>
        <p:spPr>
          <a:xfrm>
            <a:off x="495300" y="6245225"/>
            <a:ext cx="2311400" cy="4762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FontTx/>
              <a:buChar char="•"/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ftr" sz="quarter" idx="11"/>
          </p:nvPr>
        </p:nvSpPr>
        <p:spPr>
          <a:xfrm>
            <a:off x="3384550" y="6245225"/>
            <a:ext cx="3136900" cy="4762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FontTx/>
              <a:buChar char="•"/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 altLang="ja-JP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73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73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2375" y="1535113"/>
            <a:ext cx="437832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2375" y="2174875"/>
            <a:ext cx="437832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dt" sz="half" idx="10"/>
          </p:nvPr>
        </p:nvSpPr>
        <p:spPr>
          <a:xfrm>
            <a:off x="495300" y="6245225"/>
            <a:ext cx="2311400" cy="4762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FontTx/>
              <a:buChar char="•"/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8" name="Rectangle 3"/>
          <p:cNvSpPr>
            <a:spLocks noGrp="1" noChangeArrowheads="1"/>
          </p:cNvSpPr>
          <p:nvPr>
            <p:ph type="ftr" sz="quarter" idx="11"/>
          </p:nvPr>
        </p:nvSpPr>
        <p:spPr>
          <a:xfrm>
            <a:off x="3384550" y="6245225"/>
            <a:ext cx="3136900" cy="4762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FontTx/>
              <a:buChar char="•"/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 altLang="ja-JP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 noChangeArrowheads="1"/>
          </p:cNvSpPr>
          <p:nvPr>
            <p:ph type="dt" sz="half" idx="10"/>
          </p:nvPr>
        </p:nvSpPr>
        <p:spPr>
          <a:xfrm>
            <a:off x="495300" y="6245225"/>
            <a:ext cx="2311400" cy="4762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FontTx/>
              <a:buChar char="•"/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4" name="Footer Placeholder 3"/>
          <p:cNvSpPr>
            <a:spLocks noGrp="1" noChangeArrowheads="1"/>
          </p:cNvSpPr>
          <p:nvPr>
            <p:ph type="ftr" sz="quarter" idx="11"/>
          </p:nvPr>
        </p:nvSpPr>
        <p:spPr>
          <a:xfrm>
            <a:off x="3384550" y="6245225"/>
            <a:ext cx="3136900" cy="4762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FontTx/>
              <a:buChar char="•"/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 altLang="ja-JP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dt" sz="half" idx="10"/>
          </p:nvPr>
        </p:nvSpPr>
        <p:spPr>
          <a:xfrm>
            <a:off x="495300" y="6245225"/>
            <a:ext cx="2311400" cy="4762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FontTx/>
              <a:buChar char="•"/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ftr" sz="quarter" idx="11"/>
          </p:nvPr>
        </p:nvSpPr>
        <p:spPr>
          <a:xfrm>
            <a:off x="3384550" y="6245225"/>
            <a:ext cx="3136900" cy="4762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FontTx/>
              <a:buChar char="•"/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 altLang="ja-JP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138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3500" y="273050"/>
            <a:ext cx="553720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" y="1435100"/>
            <a:ext cx="3259138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dt" sz="half" idx="10"/>
          </p:nvPr>
        </p:nvSpPr>
        <p:spPr>
          <a:xfrm>
            <a:off x="495300" y="6245225"/>
            <a:ext cx="2311400" cy="4762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FontTx/>
              <a:buChar char="•"/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ftr" sz="quarter" idx="11"/>
          </p:nvPr>
        </p:nvSpPr>
        <p:spPr>
          <a:xfrm>
            <a:off x="3384550" y="6245225"/>
            <a:ext cx="3136900" cy="4762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FontTx/>
              <a:buChar char="•"/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 altLang="ja-JP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513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41513" y="612775"/>
            <a:ext cx="59436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513" y="5367338"/>
            <a:ext cx="59436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dt" sz="half" idx="10"/>
          </p:nvPr>
        </p:nvSpPr>
        <p:spPr>
          <a:xfrm>
            <a:off x="495300" y="6245225"/>
            <a:ext cx="2311400" cy="4762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FontTx/>
              <a:buChar char="•"/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ftr" sz="quarter" idx="11"/>
          </p:nvPr>
        </p:nvSpPr>
        <p:spPr>
          <a:xfrm>
            <a:off x="3384550" y="6245225"/>
            <a:ext cx="3136900" cy="4762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FontTx/>
              <a:buChar char="•"/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 altLang="ja-JP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8"/>
          <p:cNvSpPr>
            <a:spLocks noGrp="1" noChangeArrowheads="1"/>
          </p:cNvSpPr>
          <p:nvPr>
            <p:ph type="title"/>
          </p:nvPr>
        </p:nvSpPr>
        <p:spPr bwMode="auto">
          <a:xfrm>
            <a:off x="0" y="188913"/>
            <a:ext cx="9906000" cy="261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ja-JP" smtClean="0"/>
              <a:t>ACSM</a:t>
            </a:r>
          </a:p>
        </p:txBody>
      </p:sp>
      <p:sp>
        <p:nvSpPr>
          <p:cNvPr id="1027" name="Line 11"/>
          <p:cNvSpPr>
            <a:spLocks noChangeShapeType="1"/>
          </p:cNvSpPr>
          <p:nvPr/>
        </p:nvSpPr>
        <p:spPr bwMode="auto">
          <a:xfrm>
            <a:off x="0" y="6669088"/>
            <a:ext cx="9906000" cy="0"/>
          </a:xfrm>
          <a:prstGeom prst="line">
            <a:avLst/>
          </a:prstGeom>
          <a:noFill/>
          <a:ln w="19050">
            <a:solidFill>
              <a:srgbClr val="0066CC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1028" name="Rectangle 12"/>
          <p:cNvSpPr>
            <a:spLocks noChangeArrowheads="1"/>
          </p:cNvSpPr>
          <p:nvPr/>
        </p:nvSpPr>
        <p:spPr bwMode="auto">
          <a:xfrm>
            <a:off x="-15875" y="6615113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r>
              <a:rPr lang="en-US" altLang="ja-JP" sz="1200" b="0">
                <a:latin typeface="Arial Narrow" pitchFamily="34" charset="0"/>
                <a:cs typeface="Arial" pitchFamily="34" charset="0"/>
              </a:rPr>
              <a:t>Risk Management Meeting</a:t>
            </a:r>
          </a:p>
        </p:txBody>
      </p:sp>
      <p:sp>
        <p:nvSpPr>
          <p:cNvPr id="1029" name="Rectangle 19"/>
          <p:cNvSpPr>
            <a:spLocks noChangeArrowheads="1"/>
          </p:cNvSpPr>
          <p:nvPr/>
        </p:nvSpPr>
        <p:spPr bwMode="auto">
          <a:xfrm>
            <a:off x="9129713" y="6596063"/>
            <a:ext cx="776287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>
              <a:defRPr/>
            </a:pPr>
            <a:fld id="{B26DE521-F271-4FFE-84AA-63667BD3E4BD}" type="slidenum">
              <a:rPr lang="en-US" altLang="ja-JP" sz="1600" i="1">
                <a:latin typeface="Arial Narrow" pitchFamily="34" charset="0"/>
                <a:cs typeface="Arial" pitchFamily="34" charset="0"/>
              </a:rPr>
              <a:pPr algn="r">
                <a:defRPr/>
              </a:pPr>
              <a:t>‹#›</a:t>
            </a:fld>
            <a:endParaRPr lang="en-US" altLang="ja-JP" sz="1600" i="1">
              <a:latin typeface="Arial Narrow" pitchFamily="34" charset="0"/>
              <a:cs typeface="Arial" pitchFamily="34" charset="0"/>
            </a:endParaRPr>
          </a:p>
        </p:txBody>
      </p:sp>
      <p:pic>
        <p:nvPicPr>
          <p:cNvPr id="5126" name="Picture 20"/>
          <p:cNvPicPr>
            <a:picLocks noChangeAspect="1" noChangeArrowheads="1"/>
          </p:cNvPicPr>
          <p:nvPr/>
        </p:nvPicPr>
        <p:blipFill>
          <a:blip r:embed="rId15"/>
          <a:srcRect l="7155" t="17665" r="82269" b="68646"/>
          <a:stretch>
            <a:fillRect/>
          </a:stretch>
        </p:blipFill>
        <p:spPr bwMode="auto">
          <a:xfrm>
            <a:off x="9456738" y="19050"/>
            <a:ext cx="465137" cy="4508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sp>
        <p:nvSpPr>
          <p:cNvPr id="13" name="Line 11"/>
          <p:cNvSpPr>
            <a:spLocks noChangeShapeType="1"/>
          </p:cNvSpPr>
          <p:nvPr/>
        </p:nvSpPr>
        <p:spPr bwMode="auto">
          <a:xfrm>
            <a:off x="9525" y="495300"/>
            <a:ext cx="9906000" cy="0"/>
          </a:xfrm>
          <a:prstGeom prst="line">
            <a:avLst/>
          </a:prstGeom>
          <a:noFill/>
          <a:ln w="19050">
            <a:solidFill>
              <a:schemeClr val="bg1">
                <a:lumMod val="75000"/>
              </a:schemeClr>
            </a:solidFill>
            <a:round/>
            <a:headEnd/>
            <a:tailEnd/>
          </a:ln>
          <a:extLst/>
        </p:spPr>
        <p:txBody>
          <a:bodyPr/>
          <a:lstStyle/>
          <a:p>
            <a:pPr>
              <a:spcBef>
                <a:spcPct val="20000"/>
              </a:spcBef>
              <a:buFontTx/>
              <a:buChar char="•"/>
              <a:defRPr/>
            </a:pPr>
            <a:endParaRPr lang="en-MY">
              <a:ea typeface="MS PGothic" pitchFamily="34" charset="-128"/>
            </a:endParaRPr>
          </a:p>
        </p:txBody>
      </p:sp>
      <p:sp>
        <p:nvSpPr>
          <p:cNvPr id="1032" name="Line 11"/>
          <p:cNvSpPr>
            <a:spLocks noChangeShapeType="1"/>
          </p:cNvSpPr>
          <p:nvPr/>
        </p:nvSpPr>
        <p:spPr bwMode="auto">
          <a:xfrm>
            <a:off x="-3175" y="495300"/>
            <a:ext cx="708025" cy="0"/>
          </a:xfrm>
          <a:prstGeom prst="line">
            <a:avLst/>
          </a:prstGeom>
          <a:noFill/>
          <a:ln w="19050">
            <a:solidFill>
              <a:srgbClr val="0066CC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>
              <a:latin typeface="Arial" pitchFamily="34" charset="0"/>
              <a:cs typeface="Arial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252" r:id="rId1"/>
    <p:sldLayoutId id="2147486253" r:id="rId2"/>
    <p:sldLayoutId id="2147486254" r:id="rId3"/>
    <p:sldLayoutId id="2147486255" r:id="rId4"/>
    <p:sldLayoutId id="2147486256" r:id="rId5"/>
    <p:sldLayoutId id="2147486257" r:id="rId6"/>
    <p:sldLayoutId id="2147486258" r:id="rId7"/>
    <p:sldLayoutId id="2147486259" r:id="rId8"/>
    <p:sldLayoutId id="2147486260" r:id="rId9"/>
    <p:sldLayoutId id="2147486261" r:id="rId10"/>
    <p:sldLayoutId id="2147486262" r:id="rId11"/>
    <p:sldLayoutId id="2147486263" r:id="rId12"/>
    <p:sldLayoutId id="2147486264" r:id="rId13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+mj-lt"/>
          <a:ea typeface="ＭＳ Ｐゴシック" pitchFamily="34" charset="-128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Arial" charset="0"/>
          <a:ea typeface="ＭＳ Ｐゴシック" pitchFamily="34" charset="-128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Arial" charset="0"/>
          <a:ea typeface="ＭＳ Ｐゴシック" pitchFamily="34" charset="-128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Arial" charset="0"/>
          <a:ea typeface="ＭＳ Ｐゴシック" pitchFamily="34" charset="-128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Arial" charset="0"/>
          <a:ea typeface="ＭＳ Ｐゴシック" pitchFamily="34" charset="-128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Arial" charset="0"/>
          <a:ea typeface="ＭＳ Ｐゴシック" pitchFamily="50" charset="-128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Arial" charset="0"/>
          <a:ea typeface="ＭＳ Ｐゴシック" pitchFamily="50" charset="-128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Arial" charset="0"/>
          <a:ea typeface="ＭＳ Ｐゴシック" pitchFamily="50" charset="-128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Arial" charset="0"/>
          <a:ea typeface="ＭＳ Ｐゴシック" pitchFamily="50" charset="-128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ＭＳ Ｐゴシック" pitchFamily="34" charset="-128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ＭＳ Ｐゴシック" pitchFamily="34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ＭＳ Ｐゴシック" pitchFamily="34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ＭＳ Ｐゴシック" pitchFamily="34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ＭＳ Ｐゴシック" pitchFamily="34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0" y="0"/>
            <a:ext cx="9906000" cy="6858000"/>
          </a:xfrm>
          <a:prstGeom prst="rect">
            <a:avLst/>
          </a:prstGeom>
          <a:gradFill rotWithShape="1">
            <a:gsLst>
              <a:gs pos="0">
                <a:srgbClr val="00008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spcBef>
                <a:spcPct val="20000"/>
              </a:spcBef>
              <a:buFontTx/>
              <a:buChar char="•"/>
              <a:defRPr/>
            </a:pPr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2051" name="Oval 3"/>
          <p:cNvSpPr>
            <a:spLocks noChangeArrowheads="1"/>
          </p:cNvSpPr>
          <p:nvPr/>
        </p:nvSpPr>
        <p:spPr bwMode="auto">
          <a:xfrm>
            <a:off x="-1054100" y="23813"/>
            <a:ext cx="7407275" cy="8040687"/>
          </a:xfrm>
          <a:prstGeom prst="ellipse">
            <a:avLst/>
          </a:prstGeom>
          <a:solidFill>
            <a:schemeClr val="accent2">
              <a:alpha val="25098"/>
            </a:schemeClr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>
              <a:spcBef>
                <a:spcPct val="20000"/>
              </a:spcBef>
              <a:buFontTx/>
              <a:buChar char="•"/>
              <a:defRPr/>
            </a:pPr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2052" name="Oval 4"/>
          <p:cNvSpPr>
            <a:spLocks noChangeArrowheads="1"/>
          </p:cNvSpPr>
          <p:nvPr/>
        </p:nvSpPr>
        <p:spPr bwMode="auto">
          <a:xfrm>
            <a:off x="-820738" y="44450"/>
            <a:ext cx="7407276" cy="8040688"/>
          </a:xfrm>
          <a:prstGeom prst="ellipse">
            <a:avLst/>
          </a:prstGeom>
          <a:solidFill>
            <a:srgbClr val="000080">
              <a:alpha val="20000"/>
            </a:srgbClr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>
              <a:spcBef>
                <a:spcPct val="20000"/>
              </a:spcBef>
              <a:buFontTx/>
              <a:buChar char="•"/>
              <a:defRPr/>
            </a:pPr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2053" name="Oval 5"/>
          <p:cNvSpPr>
            <a:spLocks noChangeArrowheads="1"/>
          </p:cNvSpPr>
          <p:nvPr/>
        </p:nvSpPr>
        <p:spPr bwMode="auto">
          <a:xfrm>
            <a:off x="-585788" y="44450"/>
            <a:ext cx="7407276" cy="8040688"/>
          </a:xfrm>
          <a:prstGeom prst="ellipse">
            <a:avLst/>
          </a:prstGeom>
          <a:solidFill>
            <a:srgbClr val="000080">
              <a:alpha val="16862"/>
            </a:srgbClr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>
              <a:spcBef>
                <a:spcPct val="20000"/>
              </a:spcBef>
              <a:buFontTx/>
              <a:buChar char="•"/>
              <a:defRPr/>
            </a:pPr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2054" name="Oval 6"/>
          <p:cNvSpPr>
            <a:spLocks noChangeArrowheads="1"/>
          </p:cNvSpPr>
          <p:nvPr/>
        </p:nvSpPr>
        <p:spPr bwMode="auto">
          <a:xfrm>
            <a:off x="-352425" y="44450"/>
            <a:ext cx="7407275" cy="8040688"/>
          </a:xfrm>
          <a:prstGeom prst="ellipse">
            <a:avLst/>
          </a:prstGeom>
          <a:solidFill>
            <a:srgbClr val="000080">
              <a:alpha val="18823"/>
            </a:srgbClr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>
              <a:spcBef>
                <a:spcPct val="20000"/>
              </a:spcBef>
              <a:buFontTx/>
              <a:buChar char="•"/>
              <a:defRPr/>
            </a:pPr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2055" name="Oval 7"/>
          <p:cNvSpPr>
            <a:spLocks noChangeArrowheads="1"/>
          </p:cNvSpPr>
          <p:nvPr/>
        </p:nvSpPr>
        <p:spPr bwMode="auto">
          <a:xfrm>
            <a:off x="-115888" y="68263"/>
            <a:ext cx="7407276" cy="8040687"/>
          </a:xfrm>
          <a:prstGeom prst="ellipse">
            <a:avLst/>
          </a:prstGeom>
          <a:solidFill>
            <a:srgbClr val="000080">
              <a:alpha val="14117"/>
            </a:srgbClr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>
              <a:spcBef>
                <a:spcPct val="20000"/>
              </a:spcBef>
              <a:buFontTx/>
              <a:buChar char="•"/>
              <a:defRPr/>
            </a:pPr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2056" name="Oval 8"/>
          <p:cNvSpPr>
            <a:spLocks noChangeArrowheads="1"/>
          </p:cNvSpPr>
          <p:nvPr/>
        </p:nvSpPr>
        <p:spPr bwMode="auto">
          <a:xfrm>
            <a:off x="-39688" y="-3175"/>
            <a:ext cx="7407276" cy="8040688"/>
          </a:xfrm>
          <a:prstGeom prst="ellipse">
            <a:avLst/>
          </a:prstGeom>
          <a:solidFill>
            <a:srgbClr val="000080">
              <a:alpha val="20000"/>
            </a:srgbClr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>
              <a:spcBef>
                <a:spcPct val="20000"/>
              </a:spcBef>
              <a:buFontTx/>
              <a:buChar char="•"/>
              <a:defRPr/>
            </a:pPr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20489" name="Rectangle 9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-519113" y="7388225"/>
            <a:ext cx="2311401" cy="560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b="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20490" name="Rectangle 10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370138" y="7388225"/>
            <a:ext cx="3136900" cy="560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b="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 altLang="ja-JP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241" r:id="rId1"/>
    <p:sldLayoutId id="2147486242" r:id="rId2"/>
    <p:sldLayoutId id="2147486243" r:id="rId3"/>
    <p:sldLayoutId id="2147486244" r:id="rId4"/>
    <p:sldLayoutId id="2147486245" r:id="rId5"/>
    <p:sldLayoutId id="2147486246" r:id="rId6"/>
    <p:sldLayoutId id="2147486247" r:id="rId7"/>
    <p:sldLayoutId id="2147486248" r:id="rId8"/>
    <p:sldLayoutId id="2147486249" r:id="rId9"/>
    <p:sldLayoutId id="2147486250" r:id="rId10"/>
    <p:sldLayoutId id="2147486251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ＭＳ Ｐゴシック" pitchFamily="34" charset="-128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ＭＳ Ｐゴシック" pitchFamily="34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ＭＳ Ｐゴシック" pitchFamily="34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ＭＳ Ｐゴシック" pitchFamily="34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ＭＳ Ｐゴシック" pitchFamily="34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ＭＳ Ｐゴシック" pitchFamily="50" charset="-128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ＭＳ Ｐゴシック" pitchFamily="50" charset="-128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ＭＳ Ｐゴシック" pitchFamily="50" charset="-128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ＭＳ Ｐゴシック" pitchFamily="50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ＭＳ Ｐゴシック" pitchFamily="34" charset="-128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ＭＳ Ｐゴシック" pitchFamily="34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ＭＳ Ｐゴシック" pitchFamily="34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ＭＳ Ｐゴシック" pitchFamily="34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ＭＳ Ｐゴシック" pitchFamily="34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4.emf"/><Relationship Id="rId5" Type="http://schemas.openxmlformats.org/officeDocument/2006/relationships/oleObject" Target="../embeddings/Microsoft_Excel_97-2003_Worksheet2.xls"/><Relationship Id="rId4" Type="http://schemas.openxmlformats.org/officeDocument/2006/relationships/oleObject" Target="../embeddings/oleObject3.bin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32.png"/><Relationship Id="rId7" Type="http://schemas.openxmlformats.org/officeDocument/2006/relationships/image" Target="../media/image54.pn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jpe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.emf"/><Relationship Id="rId5" Type="http://schemas.openxmlformats.org/officeDocument/2006/relationships/oleObject" Target="../embeddings/Microsoft_Excel_97-2003_Worksheet1.xls"/><Relationship Id="rId4" Type="http://schemas.openxmlformats.org/officeDocument/2006/relationships/oleObject" Target="../embeddings/oleObject1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3.emf"/><Relationship Id="rId5" Type="http://schemas.openxmlformats.org/officeDocument/2006/relationships/package" Target="../embeddings/Microsoft_Excel_Worksheet1.xlsx"/><Relationship Id="rId4" Type="http://schemas.openxmlformats.org/officeDocument/2006/relationships/oleObject" Target="../embeddings/oleObject2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>
            <a:spLocks noChangeArrowheads="1"/>
          </p:cNvSpPr>
          <p:nvPr/>
        </p:nvSpPr>
        <p:spPr bwMode="auto">
          <a:xfrm>
            <a:off x="57150" y="2420938"/>
            <a:ext cx="9820275" cy="1171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altLang="ja-JP" sz="4800" b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 Narrow" pitchFamily="34" charset="0"/>
              </a:rPr>
              <a:t>Risk Management Meeting</a:t>
            </a:r>
          </a:p>
        </p:txBody>
      </p:sp>
      <p:sp>
        <p:nvSpPr>
          <p:cNvPr id="20483" name="Rectangle 14"/>
          <p:cNvSpPr>
            <a:spLocks noChangeArrowheads="1"/>
          </p:cNvSpPr>
          <p:nvPr/>
        </p:nvSpPr>
        <p:spPr bwMode="auto">
          <a:xfrm>
            <a:off x="0" y="19050"/>
            <a:ext cx="9906000" cy="74612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 sz="2400" b="0">
              <a:solidFill>
                <a:schemeClr val="bg1"/>
              </a:solidFill>
              <a:ea typeface="MS Gothic" pitchFamily="49" charset="-128"/>
            </a:endParaRPr>
          </a:p>
        </p:txBody>
      </p:sp>
      <p:sp>
        <p:nvSpPr>
          <p:cNvPr id="20484" name="Rectangle 15"/>
          <p:cNvSpPr>
            <a:spLocks noChangeArrowheads="1"/>
          </p:cNvSpPr>
          <p:nvPr/>
        </p:nvSpPr>
        <p:spPr bwMode="auto">
          <a:xfrm>
            <a:off x="422275" y="2420938"/>
            <a:ext cx="8997950" cy="71437"/>
          </a:xfrm>
          <a:prstGeom prst="rect">
            <a:avLst/>
          </a:prstGeom>
          <a:solidFill>
            <a:srgbClr val="0066CC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spcBef>
                <a:spcPct val="20000"/>
              </a:spcBef>
              <a:buFontTx/>
              <a:buChar char="•"/>
            </a:pPr>
            <a:endParaRPr lang="en-US"/>
          </a:p>
        </p:txBody>
      </p:sp>
      <p:sp>
        <p:nvSpPr>
          <p:cNvPr id="20485" name="Rectangle 18"/>
          <p:cNvSpPr>
            <a:spLocks noChangeArrowheads="1"/>
          </p:cNvSpPr>
          <p:nvPr/>
        </p:nvSpPr>
        <p:spPr bwMode="auto">
          <a:xfrm>
            <a:off x="9129713" y="0"/>
            <a:ext cx="776287" cy="69215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spcBef>
                <a:spcPct val="20000"/>
              </a:spcBef>
              <a:buFontTx/>
              <a:buChar char="•"/>
            </a:pPr>
            <a:endParaRPr lang="en-US"/>
          </a:p>
        </p:txBody>
      </p:sp>
      <p:sp>
        <p:nvSpPr>
          <p:cNvPr id="20487" name="Rectangle 15"/>
          <p:cNvSpPr>
            <a:spLocks noChangeArrowheads="1"/>
          </p:cNvSpPr>
          <p:nvPr/>
        </p:nvSpPr>
        <p:spPr bwMode="auto">
          <a:xfrm>
            <a:off x="415925" y="3556000"/>
            <a:ext cx="8997950" cy="71438"/>
          </a:xfrm>
          <a:prstGeom prst="rect">
            <a:avLst/>
          </a:prstGeom>
          <a:solidFill>
            <a:srgbClr val="C0C0C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spcBef>
                <a:spcPct val="20000"/>
              </a:spcBef>
              <a:buFontTx/>
              <a:buChar char="•"/>
            </a:pPr>
            <a:endParaRPr lang="en-US"/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57150" y="3625850"/>
            <a:ext cx="9848850" cy="1171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altLang="ja-JP" sz="4800" b="0" u="sng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Arial Narrow" pitchFamily="34" charset="0"/>
              </a:rPr>
              <a:t>ACS (M</a:t>
            </a:r>
            <a:r>
              <a:rPr lang="en-US" altLang="ja-JP" sz="4800" b="0" u="sng" dirty="0">
                <a:effectLst>
                  <a:outerShdw blurRad="38100" dist="38100" dir="2700000" algn="tl">
                    <a:srgbClr val="C0C0C0"/>
                  </a:outerShdw>
                </a:effectLst>
                <a:latin typeface="Arial Narrow" pitchFamily="34" charset="0"/>
              </a:rPr>
              <a:t>)</a:t>
            </a:r>
          </a:p>
        </p:txBody>
      </p:sp>
      <p:sp>
        <p:nvSpPr>
          <p:cNvPr id="20489" name="Rectangle 7"/>
          <p:cNvSpPr>
            <a:spLocks noChangeArrowheads="1"/>
          </p:cNvSpPr>
          <p:nvPr/>
        </p:nvSpPr>
        <p:spPr bwMode="auto">
          <a:xfrm>
            <a:off x="157386" y="6165304"/>
            <a:ext cx="9648378" cy="585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/>
            <a:r>
              <a:rPr lang="en-US" altLang="ja-JP" b="0" dirty="0" smtClean="0">
                <a:latin typeface="Arial Narrow" pitchFamily="34" charset="0"/>
              </a:rPr>
              <a:t>August 2018</a:t>
            </a:r>
            <a:endParaRPr lang="en-US" altLang="ja-JP" b="0" dirty="0"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3932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Text Box 8"/>
          <p:cNvSpPr txBox="1">
            <a:spLocks noChangeArrowheads="1"/>
          </p:cNvSpPr>
          <p:nvPr/>
        </p:nvSpPr>
        <p:spPr bwMode="auto">
          <a:xfrm>
            <a:off x="56456" y="98107"/>
            <a:ext cx="9180326" cy="3785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eaLnBrk="0" hangingPunct="0">
              <a:lnSpc>
                <a:spcPct val="93000"/>
              </a:lnSpc>
              <a:spcBef>
                <a:spcPct val="50000"/>
              </a:spcBef>
              <a:buClr>
                <a:srgbClr val="000000"/>
              </a:buClr>
              <a:buSzPct val="100000"/>
              <a:tabLst>
                <a:tab pos="5467350" algn="l"/>
              </a:tabLst>
            </a:pPr>
            <a:r>
              <a:rPr lang="en-US" sz="2000" dirty="0" smtClean="0">
                <a:solidFill>
                  <a:srgbClr val="0000FF"/>
                </a:solidFill>
                <a:latin typeface="Calibri" pitchFamily="34" charset="0"/>
              </a:rPr>
              <a:t>Profitability Measurement (August’17 – August’18)</a:t>
            </a:r>
            <a:endParaRPr lang="en-US" sz="2000" dirty="0">
              <a:solidFill>
                <a:srgbClr val="0000FF"/>
              </a:solidFill>
              <a:latin typeface="Calibri" pitchFamily="34" charset="0"/>
            </a:endParaRPr>
          </a:p>
        </p:txBody>
      </p:sp>
      <p:cxnSp>
        <p:nvCxnSpPr>
          <p:cNvPr id="2052" name="Straight Connector 7"/>
          <p:cNvCxnSpPr>
            <a:cxnSpLocks noChangeShapeType="1"/>
          </p:cNvCxnSpPr>
          <p:nvPr/>
        </p:nvCxnSpPr>
        <p:spPr bwMode="auto">
          <a:xfrm rot="16200000" flipH="1">
            <a:off x="-119062" y="3714751"/>
            <a:ext cx="3929062" cy="71438"/>
          </a:xfrm>
          <a:prstGeom prst="line">
            <a:avLst/>
          </a:prstGeom>
          <a:noFill/>
          <a:ln w="9525" algn="ctr">
            <a:noFill/>
            <a:round/>
            <a:headEnd/>
            <a:tailEnd/>
          </a:ln>
        </p:spPr>
      </p:cxnSp>
      <p:cxnSp>
        <p:nvCxnSpPr>
          <p:cNvPr id="2053" name="Straight Connector 9"/>
          <p:cNvCxnSpPr>
            <a:cxnSpLocks noChangeShapeType="1"/>
          </p:cNvCxnSpPr>
          <p:nvPr/>
        </p:nvCxnSpPr>
        <p:spPr bwMode="auto">
          <a:xfrm>
            <a:off x="1952625" y="2643188"/>
            <a:ext cx="914401" cy="914400"/>
          </a:xfrm>
          <a:prstGeom prst="line">
            <a:avLst/>
          </a:prstGeom>
          <a:noFill/>
          <a:ln w="9525" algn="ctr">
            <a:noFill/>
            <a:round/>
            <a:headEnd/>
            <a:tailEnd/>
          </a:ln>
        </p:spPr>
      </p:cxnSp>
      <p:graphicFrame>
        <p:nvGraphicFramePr>
          <p:cNvPr id="2050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60007141"/>
              </p:ext>
            </p:extLst>
          </p:nvPr>
        </p:nvGraphicFramePr>
        <p:xfrm>
          <a:off x="-15875" y="629196"/>
          <a:ext cx="9921875" cy="4672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667" name="Worksheet" r:id="rId5" imgW="11744241" imgH="2209825" progId="Excel.Sheet.8">
                  <p:embed/>
                </p:oleObj>
              </mc:Choice>
              <mc:Fallback>
                <p:oleObj name="Worksheet" r:id="rId5" imgW="11744241" imgH="2209825" progId="Excel.Sheet.8">
                  <p:embed/>
                  <p:pic>
                    <p:nvPicPr>
                      <p:cNvPr id="0" name="Picture 327"/>
                      <p:cNvPicPr>
                        <a:picLocks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15875" y="629196"/>
                        <a:ext cx="9921875" cy="4672012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/>
          <p:cNvSpPr/>
          <p:nvPr/>
        </p:nvSpPr>
        <p:spPr>
          <a:xfrm>
            <a:off x="-15552" y="456927"/>
            <a:ext cx="160112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sz="1800" b="1" i="0" u="none" strike="noStrike" kern="1200" baseline="0">
                <a:solidFill>
                  <a:srgbClr val="000000"/>
                </a:solidFill>
                <a:latin typeface="Calibri"/>
                <a:ea typeface="Calibri"/>
                <a:cs typeface="Calibri"/>
              </a:defRPr>
            </a:pPr>
            <a:r>
              <a:rPr lang="en-MY" sz="1400" dirty="0" smtClean="0">
                <a:latin typeface="+mn-lt"/>
              </a:rPr>
              <a:t>Profitability</a:t>
            </a:r>
            <a:r>
              <a:rPr lang="en-MY" sz="1300" dirty="0" smtClean="0">
                <a:latin typeface="+mn-lt"/>
              </a:rPr>
              <a:t> (%)</a:t>
            </a:r>
            <a:endParaRPr lang="en-MY" sz="1300" dirty="0">
              <a:latin typeface="+mn-lt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5259700"/>
              </p:ext>
            </p:extLst>
          </p:nvPr>
        </p:nvGraphicFramePr>
        <p:xfrm>
          <a:off x="39508" y="5373217"/>
          <a:ext cx="9810036" cy="864096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1788057"/>
                <a:gridCol w="624675"/>
                <a:gridCol w="648459"/>
                <a:gridCol w="648459"/>
                <a:gridCol w="582790"/>
                <a:gridCol w="620023"/>
                <a:gridCol w="602309"/>
                <a:gridCol w="624675"/>
                <a:gridCol w="594321"/>
                <a:gridCol w="557114"/>
                <a:gridCol w="572178"/>
                <a:gridCol w="572178"/>
                <a:gridCol w="715627"/>
                <a:gridCol w="659171"/>
              </a:tblGrid>
              <a:tr h="240390">
                <a:tc>
                  <a:txBody>
                    <a:bodyPr/>
                    <a:lstStyle/>
                    <a:p>
                      <a:pPr algn="ctr" fontAlgn="ctr"/>
                      <a:r>
                        <a:rPr lang="en-MY" sz="1300" b="1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FYE2018</a:t>
                      </a:r>
                      <a:endParaRPr lang="en-MY" sz="13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8095" marR="8095" marT="809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1300" b="1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Aug'17</a:t>
                      </a:r>
                      <a:endParaRPr lang="en-MY" sz="13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Sept’17</a:t>
                      </a:r>
                      <a:endParaRPr lang="en-MY" sz="13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Oct’17</a:t>
                      </a:r>
                      <a:endParaRPr lang="en-MY" sz="13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Nov’17</a:t>
                      </a:r>
                      <a:endParaRPr lang="en-MY" sz="13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Dec’17</a:t>
                      </a:r>
                      <a:endParaRPr lang="en-MY" sz="13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13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Jan'18 </a:t>
                      </a:r>
                      <a:endParaRPr lang="en-MY" sz="13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Feb’18</a:t>
                      </a:r>
                      <a:endParaRPr lang="en-MY" sz="13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Mar’18</a:t>
                      </a:r>
                      <a:endParaRPr lang="en-MY" sz="1300" b="1" i="0" u="none" strike="noStrike" dirty="0" smtClean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Apr’18</a:t>
                      </a:r>
                      <a:endParaRPr lang="en-MY" sz="1300" b="1" i="0" u="none" strike="noStrike" dirty="0" smtClean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May’18</a:t>
                      </a:r>
                      <a:endParaRPr lang="en-MY" sz="1300" b="1" i="0" u="none" strike="noStrike" dirty="0" smtClean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Jun’18</a:t>
                      </a:r>
                      <a:endParaRPr lang="en-MY" sz="1300" b="1" i="0" u="none" strike="noStrike" dirty="0" smtClean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1300" b="1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July‘18</a:t>
                      </a:r>
                      <a:endParaRPr lang="en-MY" sz="1300" b="1" i="0" u="none" strike="noStrike" dirty="0" smtClean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1300" b="1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Aug‘18</a:t>
                      </a:r>
                      <a:endParaRPr lang="en-MY" sz="1300" b="1" i="0" u="none" strike="noStrike" dirty="0" smtClean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</a:tr>
              <a:tr h="311853"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1300" b="1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Actual </a:t>
                      </a:r>
                      <a:r>
                        <a:rPr lang="en-MY" sz="1300" b="1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Profitability</a:t>
                      </a:r>
                      <a:endParaRPr lang="en-MY" sz="1300" b="1" i="0" u="none" strike="noStrike" dirty="0" smtClean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8095" marR="8095" marT="809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41.7%</a:t>
                      </a:r>
                      <a:endParaRPr lang="en-MY" sz="13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MY" sz="1300" b="1" i="0" u="none" strike="noStrike" dirty="0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41.0%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MY" sz="13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35.3%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3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39.0%</a:t>
                      </a:r>
                      <a:endParaRPr lang="en-MY" sz="13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3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38.5%</a:t>
                      </a:r>
                      <a:endParaRPr lang="en-MY" sz="13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Y" sz="13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36.3%</a:t>
                      </a:r>
                      <a:endParaRPr lang="en-MY" sz="13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40.0%</a:t>
                      </a:r>
                      <a:endParaRPr lang="en-MY" sz="13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48.6%</a:t>
                      </a:r>
                      <a:endParaRPr lang="en-MY" sz="13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42.3%</a:t>
                      </a:r>
                      <a:endParaRPr lang="en-MY" sz="13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1" i="0" u="none" strike="noStrike" dirty="0" smtClean="0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50.7%</a:t>
                      </a:r>
                      <a:endParaRPr lang="en-MY" sz="1300" b="1" i="0" u="none" strike="noStrike" dirty="0"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35.0%</a:t>
                      </a:r>
                      <a:endParaRPr lang="en-MY" sz="13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34.8%</a:t>
                      </a:r>
                      <a:endParaRPr lang="en-MY" sz="13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43.8%</a:t>
                      </a:r>
                      <a:endParaRPr lang="en-MY" sz="13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311853"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1300" b="1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Budgeted </a:t>
                      </a:r>
                      <a:r>
                        <a:rPr lang="en-MY" sz="1300" b="1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Profitability</a:t>
                      </a:r>
                      <a:endParaRPr lang="en-MY" sz="1300" b="1" i="0" u="none" strike="noStrike" dirty="0" smtClean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8095" marR="8095" marT="809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52.4%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MY" sz="13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36.3%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MY" sz="1300" b="1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52.7%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3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52.9%</a:t>
                      </a:r>
                      <a:endParaRPr lang="en-MY" sz="13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3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53.9%</a:t>
                      </a:r>
                      <a:endParaRPr lang="en-MY" sz="13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Y" sz="13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54.7%</a:t>
                      </a:r>
                      <a:endParaRPr lang="en-MY" sz="13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54.5%</a:t>
                      </a:r>
                      <a:endParaRPr lang="en-MY" sz="13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50.5%</a:t>
                      </a:r>
                      <a:endParaRPr lang="en-MY" sz="13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53.8%</a:t>
                      </a:r>
                      <a:endParaRPr lang="en-MY" sz="13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52.0%</a:t>
                      </a:r>
                      <a:endParaRPr lang="en-MY" sz="13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54.4%</a:t>
                      </a:r>
                      <a:endParaRPr lang="en-MY" sz="13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50.8%</a:t>
                      </a:r>
                      <a:endParaRPr lang="en-MY" sz="13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53.8%</a:t>
                      </a:r>
                      <a:endParaRPr lang="en-MY" sz="13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  <p:sp>
        <p:nvSpPr>
          <p:cNvPr id="10" name="Rectangle 9"/>
          <p:cNvSpPr/>
          <p:nvPr/>
        </p:nvSpPr>
        <p:spPr bwMode="auto">
          <a:xfrm>
            <a:off x="-15552" y="6309320"/>
            <a:ext cx="9921552" cy="288032"/>
          </a:xfrm>
          <a:prstGeom prst="rect">
            <a:avLst/>
          </a:prstGeom>
          <a:solidFill>
            <a:schemeClr val="bg1"/>
          </a:solidFill>
          <a:ln w="12700" cmpd="sng" algn="ctr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wrap="none" rtlCol="0" anchor="ctr" anchorCtr="0"/>
          <a:lstStyle/>
          <a:p>
            <a:r>
              <a:rPr lang="en-US" sz="1300" dirty="0" smtClean="0">
                <a:solidFill>
                  <a:srgbClr val="3333FF"/>
                </a:solidFill>
              </a:rPr>
              <a:t>Profitability (%) = Profit </a:t>
            </a:r>
            <a:r>
              <a:rPr lang="en-US" sz="1300" dirty="0">
                <a:solidFill>
                  <a:srgbClr val="3333FF"/>
                </a:solidFill>
              </a:rPr>
              <a:t>Before </a:t>
            </a:r>
            <a:r>
              <a:rPr lang="en-US" sz="1300" dirty="0" smtClean="0">
                <a:solidFill>
                  <a:srgbClr val="3333FF"/>
                </a:solidFill>
              </a:rPr>
              <a:t>Support Cost / Revenue</a:t>
            </a:r>
          </a:p>
        </p:txBody>
      </p:sp>
    </p:spTree>
    <p:extLst>
      <p:ext uri="{BB962C8B-B14F-4D97-AF65-F5344CB8AC3E}">
        <p14:creationId xmlns:p14="http://schemas.microsoft.com/office/powerpoint/2010/main" val="3770882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9082980"/>
              </p:ext>
            </p:extLst>
          </p:nvPr>
        </p:nvGraphicFramePr>
        <p:xfrm>
          <a:off x="56456" y="501544"/>
          <a:ext cx="9801547" cy="5879784"/>
        </p:xfrm>
        <a:graphic>
          <a:graphicData uri="http://schemas.openxmlformats.org/drawingml/2006/table">
            <a:tbl>
              <a:tblPr/>
              <a:tblGrid>
                <a:gridCol w="504056"/>
                <a:gridCol w="1512168"/>
                <a:gridCol w="1008112"/>
                <a:gridCol w="1012822"/>
                <a:gridCol w="955405"/>
                <a:gridCol w="552053"/>
                <a:gridCol w="1440160"/>
                <a:gridCol w="936104"/>
                <a:gridCol w="967318"/>
                <a:gridCol w="913349"/>
              </a:tblGrid>
              <a:tr h="224481">
                <a:tc gridSpan="10">
                  <a:txBody>
                    <a:bodyPr/>
                    <a:lstStyle/>
                    <a:p>
                      <a:pPr algn="r" fontAlgn="ctr"/>
                      <a:r>
                        <a:rPr lang="en-US" sz="1400" b="0" i="1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(Unit :RM' Million)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en-US" sz="1400" b="0" i="0" u="none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MY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MY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 fontAlgn="ctr"/>
                      <a:endParaRPr lang="en-US" sz="1400" b="0" i="0" u="none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en-US" sz="1400" b="0" i="0" u="none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r" fontAlgn="ctr"/>
                      <a:endParaRPr lang="en-US" sz="1400" b="0" i="1" u="none" strike="noStrike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r" fontAlgn="ctr"/>
                      <a:endParaRPr lang="en-US" sz="1400" b="0" i="1" u="none" strike="noStrike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r" fontAlgn="ctr"/>
                      <a:endParaRPr lang="en-US" sz="1400" b="0" i="1" u="none" strike="noStrike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652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chemeClr val="bg1"/>
                          </a:solidFill>
                          <a:latin typeface="Arial"/>
                        </a:rPr>
                        <a:t>NO.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chemeClr val="bg1"/>
                          </a:solidFill>
                          <a:latin typeface="Arial"/>
                        </a:rPr>
                        <a:t>BANK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i="0" u="none" strike="noStrike" dirty="0" smtClean="0">
                          <a:solidFill>
                            <a:schemeClr val="bg1"/>
                          </a:solidFill>
                          <a:latin typeface="+mn-lt"/>
                        </a:rPr>
                        <a:t>Q1FYE19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i="0" u="none" strike="noStrike" dirty="0" smtClean="0">
                          <a:solidFill>
                            <a:schemeClr val="bg1"/>
                          </a:solidFill>
                          <a:latin typeface="+mn-lt"/>
                        </a:rPr>
                        <a:t>Q2FYE19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baseline="0" dirty="0" smtClean="0">
                          <a:solidFill>
                            <a:schemeClr val="bg1"/>
                          </a:solidFill>
                          <a:latin typeface="+mn-lt"/>
                        </a:rPr>
                        <a:t>Q2 vs.Q1 (%)</a:t>
                      </a:r>
                      <a:endParaRPr lang="en-US" sz="1400" b="1" i="0" u="none" strike="noStrike" dirty="0" smtClean="0">
                        <a:solidFill>
                          <a:schemeClr val="bg1"/>
                        </a:solidFill>
                        <a:latin typeface="Arial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chemeClr val="bg1"/>
                          </a:solidFill>
                          <a:latin typeface="Arial"/>
                        </a:rPr>
                        <a:t>NO.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chemeClr val="bg1"/>
                          </a:solidFill>
                          <a:latin typeface="Arial"/>
                        </a:rPr>
                        <a:t>BANK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i="0" u="none" strike="noStrike" dirty="0" smtClean="0">
                          <a:solidFill>
                            <a:schemeClr val="bg1"/>
                          </a:solidFill>
                          <a:latin typeface="+mn-lt"/>
                        </a:rPr>
                        <a:t>Q1FYE19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i="0" u="none" strike="noStrike" dirty="0" smtClean="0">
                          <a:solidFill>
                            <a:schemeClr val="bg1"/>
                          </a:solidFill>
                          <a:latin typeface="+mn-lt"/>
                        </a:rPr>
                        <a:t>Q2FYE19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 smtClean="0">
                          <a:solidFill>
                            <a:schemeClr val="bg1"/>
                          </a:solidFill>
                          <a:latin typeface="+mn-lt"/>
                        </a:rPr>
                        <a:t>Q2</a:t>
                      </a:r>
                      <a:r>
                        <a:rPr lang="en-US" sz="1400" b="1" i="0" u="none" strike="noStrike" baseline="0" dirty="0" smtClean="0">
                          <a:solidFill>
                            <a:schemeClr val="bg1"/>
                          </a:solidFill>
                          <a:latin typeface="+mn-lt"/>
                        </a:rPr>
                        <a:t> vs.Q1</a:t>
                      </a:r>
                    </a:p>
                    <a:p>
                      <a:pPr algn="ctr" fontAlgn="ctr"/>
                      <a:r>
                        <a:rPr lang="en-US" sz="1400" b="1" i="0" u="none" strike="noStrike" baseline="0" dirty="0" smtClean="0">
                          <a:solidFill>
                            <a:schemeClr val="bg1"/>
                          </a:solidFill>
                          <a:latin typeface="+mn-lt"/>
                        </a:rPr>
                        <a:t>(%)</a:t>
                      </a:r>
                      <a:endParaRPr lang="en-US" sz="1400" b="1" i="0" u="none" strike="noStrike" dirty="0" smtClean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</a:tr>
              <a:tr h="64957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i="0" u="none" strike="noStrike" dirty="0" smtClean="0">
                          <a:solidFill>
                            <a:schemeClr val="tx1"/>
                          </a:solidFill>
                          <a:latin typeface="+mn-lt"/>
                          <a:cs typeface="Arial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1400" b="1" i="0" u="none" strike="noStrike" dirty="0" smtClean="0">
                          <a:effectLst/>
                          <a:latin typeface="+mn-lt"/>
                        </a:rPr>
                        <a:t>MBSB</a:t>
                      </a:r>
                      <a:endParaRPr lang="en-MY" sz="1400" b="1" i="0" u="none" strike="noStrike" dirty="0"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MY" sz="1400" b="1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20,313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sz="1400" b="1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20,041</a:t>
                      </a:r>
                      <a:endParaRPr lang="en-MY" sz="1400" b="1" dirty="0"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fontAlgn="b">
                        <a:buFont typeface="+mj-lt"/>
                        <a:buNone/>
                      </a:pPr>
                      <a:r>
                        <a:rPr lang="en-MY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98.7%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79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 smtClean="0"/>
                        <a:t>9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1400" b="1" i="0" u="none" strike="noStrike" dirty="0" smtClean="0">
                          <a:effectLst/>
                          <a:latin typeface="+mn-lt"/>
                        </a:rPr>
                        <a:t>ACSM </a:t>
                      </a:r>
                      <a:endParaRPr lang="en-MY" sz="1400" b="1" i="0" u="none" strike="noStrike" dirty="0"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baseline="0" dirty="0" smtClean="0">
                          <a:latin typeface="+mn-lt"/>
                        </a:rPr>
                        <a:t>1,960</a:t>
                      </a:r>
                    </a:p>
                    <a:p>
                      <a:pPr algn="ctr"/>
                      <a:r>
                        <a:rPr lang="en-US" sz="1400" b="1" baseline="0" dirty="0" smtClean="0">
                          <a:latin typeface="+mn-lt"/>
                        </a:rPr>
                        <a:t>(May)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sz="1400" b="1" dirty="0" smtClean="0"/>
                        <a:t>2,095</a:t>
                      </a:r>
                    </a:p>
                    <a:p>
                      <a:pPr algn="ctr"/>
                      <a:r>
                        <a:rPr lang="en-US" sz="1400" b="1" dirty="0" smtClean="0"/>
                        <a:t>(Aug)</a:t>
                      </a:r>
                      <a:endParaRPr lang="en-MY" sz="1400" b="1" dirty="0"/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fontAlgn="b">
                        <a:buFont typeface="+mj-lt"/>
                        <a:buNone/>
                      </a:pPr>
                      <a:r>
                        <a:rPr lang="en-MY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106.9%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D2D6"/>
                    </a:solidFill>
                  </a:tcPr>
                </a:tc>
              </a:tr>
              <a:tr h="6613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 smtClean="0">
                          <a:solidFill>
                            <a:schemeClr val="tx1"/>
                          </a:solidFill>
                          <a:latin typeface="+mn-lt"/>
                          <a:cs typeface="Arial" pitchFamily="34" charset="0"/>
                        </a:rPr>
                        <a:t>2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1400" b="1" i="0" u="none" strike="noStrike" dirty="0" smtClean="0">
                          <a:effectLst/>
                          <a:latin typeface="+mn-lt"/>
                        </a:rPr>
                        <a:t>CIMB</a:t>
                      </a:r>
                      <a:endParaRPr lang="en-MY" sz="1400" b="1" i="0" u="none" strike="noStrike" dirty="0"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MY" sz="1400" b="1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13,071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sz="1400" b="1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13,291</a:t>
                      </a:r>
                      <a:endParaRPr lang="en-MY" sz="14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fontAlgn="b">
                        <a:buFont typeface="+mj-lt"/>
                        <a:buNone/>
                      </a:pPr>
                      <a:r>
                        <a:rPr lang="en-MY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101.7%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D2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 smtClean="0">
                          <a:solidFill>
                            <a:schemeClr val="tx1"/>
                          </a:solidFill>
                          <a:latin typeface="+mn-lt"/>
                          <a:cs typeface="Arial" pitchFamily="34" charset="0"/>
                        </a:rPr>
                        <a:t>10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1400" b="1" i="0" u="none" strike="noStrike" dirty="0">
                          <a:effectLst/>
                          <a:latin typeface="+mn-lt"/>
                        </a:rPr>
                        <a:t> OCBC </a:t>
                      </a:r>
                      <a:r>
                        <a:rPr lang="en-MY" sz="1400" b="1" i="0" u="none" strike="noStrike" dirty="0" smtClean="0">
                          <a:effectLst/>
                          <a:latin typeface="+mn-lt"/>
                        </a:rPr>
                        <a:t>Bank</a:t>
                      </a:r>
                      <a:endParaRPr lang="en-MY" sz="1400" b="1" i="0" u="none" strike="noStrike" dirty="0"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sz="1400" b="1" dirty="0" smtClean="0"/>
                        <a:t>1,522</a:t>
                      </a:r>
                      <a:endParaRPr lang="en-MY" sz="1400" b="1" dirty="0"/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sz="1400" b="1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1,381</a:t>
                      </a:r>
                      <a:endParaRPr lang="en-MY" sz="1400" b="1" dirty="0"/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Y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90.7%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797"/>
                    </a:solidFill>
                  </a:tcPr>
                </a:tc>
              </a:tr>
              <a:tr h="65330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1" i="0" u="none" strike="noStrike" dirty="0" smtClean="0">
                          <a:solidFill>
                            <a:srgbClr val="000000"/>
                          </a:solidFill>
                          <a:latin typeface="+mn-lt"/>
                          <a:cs typeface="Arial" pitchFamily="34" charset="0"/>
                        </a:rPr>
                        <a:t>3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1400" b="1" i="0" u="none" strike="noStrike" dirty="0" smtClean="0">
                          <a:effectLst/>
                          <a:latin typeface="+mn-lt"/>
                        </a:rPr>
                        <a:t>Bank Islam</a:t>
                      </a:r>
                      <a:endParaRPr lang="en-MY" sz="1400" b="1" i="0" u="none" strike="noStrike" dirty="0"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MY" sz="1400" b="1" i="0" u="none" strike="noStrike" dirty="0">
                          <a:effectLst/>
                          <a:latin typeface="+mn-lt"/>
                          <a:cs typeface="Arial" panose="020B0604020202020204" pitchFamily="34" charset="0"/>
                        </a:rPr>
                        <a:t>12,725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sz="1400" b="1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13,079</a:t>
                      </a:r>
                      <a:endParaRPr lang="en-MY" sz="1400" b="1" dirty="0"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fontAlgn="b">
                        <a:buFont typeface="+mj-lt"/>
                        <a:buNone/>
                      </a:pPr>
                      <a:r>
                        <a:rPr lang="en-MY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102.8%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D2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 smtClean="0">
                          <a:solidFill>
                            <a:srgbClr val="000000"/>
                          </a:solidFill>
                          <a:latin typeface="+mn-lt"/>
                          <a:cs typeface="Arial" pitchFamily="34" charset="0"/>
                        </a:rPr>
                        <a:t>11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1400" b="1" i="0" u="none" strike="noStrike" dirty="0">
                          <a:effectLst/>
                          <a:latin typeface="+mn-lt"/>
                        </a:rPr>
                        <a:t> Standard Chartered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976</a:t>
                      </a:r>
                      <a:endParaRPr lang="en-MY" sz="1400" b="1" dirty="0"/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1400" b="1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979 </a:t>
                      </a:r>
                      <a:endParaRPr lang="en-MY" sz="1400" b="1" dirty="0"/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Y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100.3%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D2D6"/>
                    </a:solidFill>
                  </a:tcPr>
                </a:tc>
              </a:tr>
              <a:tr h="55442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 smtClean="0">
                          <a:solidFill>
                            <a:schemeClr val="tx1"/>
                          </a:solidFill>
                          <a:latin typeface="+mn-lt"/>
                          <a:cs typeface="Arial" pitchFamily="34" charset="0"/>
                        </a:rPr>
                        <a:t>4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1400" b="1" i="0" u="none" strike="noStrike" dirty="0" smtClean="0">
                          <a:effectLst/>
                          <a:latin typeface="+mn-lt"/>
                        </a:rPr>
                        <a:t>Public Bank</a:t>
                      </a:r>
                      <a:endParaRPr lang="en-MY" sz="1400" b="1" i="0" u="none" strike="noStrike" dirty="0"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MY" sz="1400" b="1" i="0" u="none" strike="noStrike" dirty="0" smtClean="0">
                          <a:effectLst/>
                          <a:latin typeface="+mn-lt"/>
                          <a:cs typeface="Arial" panose="020B0604020202020204" pitchFamily="34" charset="0"/>
                        </a:rPr>
                        <a:t>6,784</a:t>
                      </a:r>
                      <a:endParaRPr lang="en-MY" sz="1400" b="1" i="0" u="none" strike="noStrike" dirty="0"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sz="1400" b="1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6,858</a:t>
                      </a:r>
                      <a:endParaRPr lang="en-MY" sz="1400" dirty="0"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fontAlgn="b">
                        <a:buFont typeface="+mj-lt"/>
                        <a:buNone/>
                      </a:pPr>
                      <a:r>
                        <a:rPr lang="en-MY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101.1%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D2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 smtClean="0">
                          <a:solidFill>
                            <a:schemeClr val="tx1"/>
                          </a:solidFill>
                          <a:latin typeface="+mn-lt"/>
                          <a:cs typeface="Arial" pitchFamily="34" charset="0"/>
                        </a:rPr>
                        <a:t>12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1400" b="1" i="0" u="none" strike="noStrike" dirty="0">
                          <a:effectLst/>
                          <a:latin typeface="+mn-lt"/>
                        </a:rPr>
                        <a:t> </a:t>
                      </a:r>
                      <a:r>
                        <a:rPr lang="en-MY" sz="1400" b="1" i="0" u="none" strike="noStrike" dirty="0" err="1" smtClean="0">
                          <a:effectLst/>
                          <a:latin typeface="+mn-lt"/>
                        </a:rPr>
                        <a:t>Affin</a:t>
                      </a:r>
                      <a:r>
                        <a:rPr lang="en-MY" sz="1400" b="1" i="0" u="none" strike="noStrike" baseline="0" dirty="0">
                          <a:effectLst/>
                          <a:latin typeface="+mn-lt"/>
                        </a:rPr>
                        <a:t> </a:t>
                      </a:r>
                      <a:r>
                        <a:rPr lang="en-MY" sz="1400" b="1" i="0" u="none" strike="noStrike" dirty="0" smtClean="0">
                          <a:effectLst/>
                          <a:latin typeface="+mn-lt"/>
                        </a:rPr>
                        <a:t>Bank</a:t>
                      </a:r>
                      <a:endParaRPr lang="en-MY" sz="1400" b="1" i="0" u="none" strike="noStrike" dirty="0"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713</a:t>
                      </a:r>
                      <a:endParaRPr lang="en-MY" sz="1400" b="1" dirty="0"/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1400" b="1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703 </a:t>
                      </a:r>
                      <a:endParaRPr lang="en-MY" dirty="0"/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Y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98.6%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797"/>
                    </a:solidFill>
                  </a:tcPr>
                </a:tc>
              </a:tr>
              <a:tr h="68263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 smtClean="0">
                          <a:solidFill>
                            <a:srgbClr val="000000"/>
                          </a:solidFill>
                          <a:latin typeface="+mn-lt"/>
                          <a:cs typeface="Arial" pitchFamily="34" charset="0"/>
                        </a:rPr>
                        <a:t>5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1400" b="1" i="0" u="none" strike="noStrike" dirty="0" smtClean="0">
                          <a:effectLst/>
                          <a:latin typeface="+mn-lt"/>
                        </a:rPr>
                        <a:t>RHB Bank</a:t>
                      </a:r>
                      <a:endParaRPr lang="en-MY" sz="1400" b="1" i="0" u="none" strike="noStrike" dirty="0"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sz="1400" b="1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6,225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1400" b="1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6,536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fontAlgn="b">
                        <a:buFont typeface="+mj-lt"/>
                        <a:buNone/>
                      </a:pPr>
                      <a:r>
                        <a:rPr lang="en-MY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105.0%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D2D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1" i="0" u="none" strike="noStrike" dirty="0" smtClean="0">
                          <a:solidFill>
                            <a:schemeClr val="tx1"/>
                          </a:solidFill>
                          <a:latin typeface="+mn-lt"/>
                          <a:cs typeface="Arial" pitchFamily="34" charset="0"/>
                        </a:rPr>
                        <a:t>13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1400" b="1" i="0" u="none" strike="noStrike" dirty="0">
                          <a:effectLst/>
                          <a:latin typeface="+mn-lt"/>
                        </a:rPr>
                        <a:t> </a:t>
                      </a:r>
                      <a:r>
                        <a:rPr lang="en-MY" sz="1400" b="1" i="0" u="none" strike="noStrike" dirty="0" smtClean="0">
                          <a:effectLst/>
                          <a:latin typeface="+mn-lt"/>
                        </a:rPr>
                        <a:t>Bank</a:t>
                      </a:r>
                      <a:r>
                        <a:rPr lang="en-MY" sz="1400" b="1" i="0" u="none" strike="noStrike" baseline="0" dirty="0" smtClean="0">
                          <a:effectLst/>
                          <a:latin typeface="+mn-lt"/>
                        </a:rPr>
                        <a:t> </a:t>
                      </a:r>
                      <a:r>
                        <a:rPr lang="en-MY" sz="1400" b="1" i="0" u="none" strike="noStrike" dirty="0" err="1" smtClean="0">
                          <a:effectLst/>
                          <a:latin typeface="+mn-lt"/>
                        </a:rPr>
                        <a:t>Muamalat</a:t>
                      </a:r>
                      <a:endParaRPr lang="en-MY" sz="1400" b="1" i="0" u="none" strike="noStrike" dirty="0"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619</a:t>
                      </a:r>
                      <a:endParaRPr lang="en-MY" sz="1400" b="1" dirty="0"/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1400" b="1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671</a:t>
                      </a:r>
                      <a:endParaRPr lang="en-MY" sz="1400" b="1" dirty="0"/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Y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108.4%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D2D6"/>
                    </a:solidFill>
                  </a:tcPr>
                </a:tc>
              </a:tr>
              <a:tr h="6613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 smtClean="0">
                          <a:solidFill>
                            <a:srgbClr val="000000"/>
                          </a:solidFill>
                          <a:latin typeface="+mn-lt"/>
                          <a:cs typeface="Arial" pitchFamily="34" charset="0"/>
                        </a:rPr>
                        <a:t>6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1400" b="1" i="0" u="none" strike="noStrike" dirty="0" smtClean="0">
                          <a:effectLst/>
                          <a:latin typeface="+mn-lt"/>
                        </a:rPr>
                        <a:t>Maybank</a:t>
                      </a:r>
                      <a:endParaRPr lang="en-MY" sz="1400" b="1" i="0" u="none" strike="noStrike" dirty="0"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MY" sz="1400" b="1" i="0" u="none" strike="noStrike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6,303</a:t>
                      </a:r>
                      <a:endParaRPr lang="en-MY" sz="1400" b="1" i="0" u="none" strike="noStrike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sz="1400" b="1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6,396</a:t>
                      </a:r>
                      <a:endParaRPr lang="en-MY" sz="1400" dirty="0"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fontAlgn="b">
                        <a:buFont typeface="+mj-lt"/>
                        <a:buNone/>
                      </a:pPr>
                      <a:r>
                        <a:rPr lang="en-MY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101.5%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D2D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14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1400" b="1" i="0" u="none" strike="noStrike" dirty="0" smtClean="0">
                          <a:effectLst/>
                          <a:latin typeface="+mn-lt"/>
                        </a:rPr>
                        <a:t>Citibank</a:t>
                      </a:r>
                      <a:endParaRPr lang="en-MY" sz="1400" b="1" i="0" u="none" strike="noStrike" dirty="0"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1400" b="1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368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1400" b="1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452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Y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122.8%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D2D6"/>
                    </a:solidFill>
                  </a:tcPr>
                </a:tc>
              </a:tr>
              <a:tr h="649578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7</a:t>
                      </a:r>
                      <a:endParaRPr lang="en-MY" sz="1400" b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1400" b="1" i="0" u="none" strike="noStrike" dirty="0" smtClean="0">
                          <a:effectLst/>
                          <a:latin typeface="+mn-lt"/>
                        </a:rPr>
                        <a:t>Hong </a:t>
                      </a:r>
                      <a:r>
                        <a:rPr lang="en-MY" sz="1400" b="1" i="0" u="none" strike="noStrike" dirty="0">
                          <a:effectLst/>
                          <a:latin typeface="+mn-lt"/>
                        </a:rPr>
                        <a:t>Leong </a:t>
                      </a:r>
                      <a:r>
                        <a:rPr lang="en-MY" sz="1400" b="1" i="0" u="none" strike="noStrike" dirty="0" smtClean="0">
                          <a:effectLst/>
                          <a:latin typeface="+mn-lt"/>
                        </a:rPr>
                        <a:t>Bank</a:t>
                      </a:r>
                      <a:endParaRPr lang="en-MY" sz="1400" b="1" i="0" u="none" strike="noStrike" dirty="0"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MY" sz="1400" b="1" i="0" u="none" strike="noStrike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2,207</a:t>
                      </a:r>
                      <a:endParaRPr lang="en-MY" sz="1400" b="1" i="0" u="none" strike="noStrike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1400" b="1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2,170</a:t>
                      </a:r>
                      <a:endParaRPr lang="en-MY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fontAlgn="b">
                        <a:buFont typeface="+mj-lt"/>
                        <a:buNone/>
                      </a:pPr>
                      <a:r>
                        <a:rPr lang="en-MY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98.3%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79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 smtClean="0">
                          <a:solidFill>
                            <a:srgbClr val="000000"/>
                          </a:solidFill>
                          <a:latin typeface="+mn-lt"/>
                          <a:cs typeface="Arial" pitchFamily="34" charset="0"/>
                        </a:rPr>
                        <a:t>15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1400" b="1" i="0" u="none" strike="noStrike" dirty="0">
                          <a:effectLst/>
                          <a:latin typeface="+mn-lt"/>
                        </a:rPr>
                        <a:t> </a:t>
                      </a:r>
                      <a:r>
                        <a:rPr lang="en-MY" sz="1400" b="1" i="0" u="none" strike="noStrike" dirty="0" smtClean="0">
                          <a:effectLst/>
                          <a:latin typeface="+mn-lt"/>
                        </a:rPr>
                        <a:t>Al-</a:t>
                      </a:r>
                      <a:r>
                        <a:rPr lang="en-MY" sz="1400" b="1" i="0" u="none" strike="noStrike" dirty="0" err="1" smtClean="0">
                          <a:effectLst/>
                          <a:latin typeface="+mn-lt"/>
                        </a:rPr>
                        <a:t>Rajhi</a:t>
                      </a:r>
                      <a:endParaRPr lang="en-MY" sz="1400" b="1" i="0" u="none" strike="noStrike" dirty="0"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i="0" u="none" strike="noStrike" dirty="0" smtClean="0">
                          <a:effectLst/>
                          <a:latin typeface="+mn-lt"/>
                        </a:rPr>
                        <a:t>581</a:t>
                      </a:r>
                      <a:endParaRPr lang="en-MY" sz="1400" b="1" i="0" u="none" strike="noStrike" dirty="0" smtClean="0"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</a:t>
                      </a:r>
                      <a:endParaRPr lang="en-MY" dirty="0"/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N/A</a:t>
                      </a:r>
                      <a:endParaRPr lang="en-MY" sz="14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77738">
                <a:tc>
                  <a:txBody>
                    <a:bodyPr/>
                    <a:lstStyle/>
                    <a:p>
                      <a:pPr algn="ctr"/>
                      <a:r>
                        <a:rPr lang="en-US" sz="1400" b="1" i="0" u="none" strike="noStrike" dirty="0" smtClean="0">
                          <a:solidFill>
                            <a:srgbClr val="000000"/>
                          </a:solidFill>
                          <a:latin typeface="+mn-lt"/>
                          <a:cs typeface="Arial" pitchFamily="34" charset="0"/>
                        </a:rPr>
                        <a:t>8</a:t>
                      </a:r>
                      <a:endParaRPr lang="en-MY" sz="14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1400" b="1" i="0" u="none" strike="noStrike" dirty="0" smtClean="0">
                          <a:effectLst/>
                          <a:latin typeface="+mn-lt"/>
                        </a:rPr>
                        <a:t>Alliance Bank</a:t>
                      </a:r>
                      <a:endParaRPr lang="en-MY" sz="1400" b="1" i="0" u="none" strike="noStrike" dirty="0"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MY" sz="1400" b="1" i="0" u="none" strike="noStrike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1,939</a:t>
                      </a:r>
                      <a:endParaRPr lang="en-MY" sz="1400" b="1" i="0" u="none" strike="noStrike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1400" b="1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2,103</a:t>
                      </a:r>
                      <a:endParaRPr lang="en-MY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Y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108.5%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D2D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MY"/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MY"/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MY" dirty="0"/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MY"/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MY" dirty="0"/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3655" name="TextBox 9"/>
          <p:cNvSpPr txBox="1">
            <a:spLocks noChangeArrowheads="1"/>
          </p:cNvSpPr>
          <p:nvPr/>
        </p:nvSpPr>
        <p:spPr bwMode="auto">
          <a:xfrm>
            <a:off x="31576" y="40109"/>
            <a:ext cx="8305800" cy="436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lnSpc>
                <a:spcPct val="93000"/>
              </a:lnSpc>
              <a:spcBef>
                <a:spcPts val="1125"/>
              </a:spcBef>
              <a:buClr>
                <a:srgbClr val="000000"/>
              </a:buClr>
              <a:buSzPct val="100000"/>
              <a:buFont typeface="Arial" charset="0"/>
              <a:buNone/>
            </a:pPr>
            <a:r>
              <a:rPr lang="en-US" sz="2400" dirty="0"/>
              <a:t>Risk Management : </a:t>
            </a:r>
            <a:r>
              <a:rPr lang="en-US" sz="2400" dirty="0">
                <a:solidFill>
                  <a:srgbClr val="0000FF"/>
                </a:solidFill>
              </a:rPr>
              <a:t>Market Receivables</a:t>
            </a:r>
          </a:p>
        </p:txBody>
      </p:sp>
      <p:sp>
        <p:nvSpPr>
          <p:cNvPr id="23656" name="TextBox 3"/>
          <p:cNvSpPr txBox="1">
            <a:spLocks noChangeArrowheads="1"/>
          </p:cNvSpPr>
          <p:nvPr/>
        </p:nvSpPr>
        <p:spPr bwMode="auto">
          <a:xfrm>
            <a:off x="-15552" y="6423298"/>
            <a:ext cx="9842456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dirty="0" smtClean="0">
                <a:solidFill>
                  <a:srgbClr val="3333FF"/>
                </a:solidFill>
              </a:rPr>
              <a:t>N/A : Not Available</a:t>
            </a:r>
            <a:endParaRPr lang="en-US" sz="1000" dirty="0">
              <a:solidFill>
                <a:srgbClr val="3333FF"/>
              </a:solidFill>
            </a:endParaRPr>
          </a:p>
        </p:txBody>
      </p:sp>
      <p:sp>
        <p:nvSpPr>
          <p:cNvPr id="23657" name="Rectangle 4"/>
          <p:cNvSpPr>
            <a:spLocks noChangeArrowheads="1"/>
          </p:cNvSpPr>
          <p:nvPr/>
        </p:nvSpPr>
        <p:spPr bwMode="auto">
          <a:xfrm>
            <a:off x="5025008" y="1196752"/>
            <a:ext cx="4801896" cy="648072"/>
          </a:xfrm>
          <a:prstGeom prst="rect">
            <a:avLst/>
          </a:prstGeom>
          <a:noFill/>
          <a:ln w="34925" algn="ctr">
            <a:solidFill>
              <a:srgbClr val="9E1CB4"/>
            </a:solidFill>
            <a:prstDash val="sysDash"/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486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>
            <a:spLocks noChangeArrowheads="1"/>
          </p:cNvSpPr>
          <p:nvPr/>
        </p:nvSpPr>
        <p:spPr bwMode="auto">
          <a:xfrm>
            <a:off x="76200" y="76200"/>
            <a:ext cx="9525000" cy="4215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>
              <a:lnSpc>
                <a:spcPct val="93000"/>
              </a:lnSpc>
              <a:spcBef>
                <a:spcPts val="1125"/>
              </a:spcBef>
              <a:buClr>
                <a:srgbClr val="000000"/>
              </a:buClr>
              <a:buSzPct val="100000"/>
              <a:buFont typeface="Arial" charset="0"/>
              <a:buNone/>
            </a:pPr>
            <a:r>
              <a:rPr lang="en-US" sz="2300" dirty="0">
                <a:latin typeface="Calibri" pitchFamily="34" charset="0"/>
              </a:rPr>
              <a:t>Personal Financing </a:t>
            </a:r>
            <a:r>
              <a:rPr lang="en-US" sz="2300" dirty="0" smtClean="0">
                <a:solidFill>
                  <a:srgbClr val="0000FF"/>
                </a:solidFill>
                <a:latin typeface="Calibri" pitchFamily="34" charset="0"/>
              </a:rPr>
              <a:t>Industry Comparison</a:t>
            </a:r>
            <a:endParaRPr lang="en-US" sz="2300" dirty="0">
              <a:solidFill>
                <a:srgbClr val="0000FF"/>
              </a:solidFill>
              <a:latin typeface="Calibri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087629" y="5229200"/>
            <a:ext cx="165468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400" b="1" i="0" u="none" strike="noStrike" kern="120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pPr>
            <a:r>
              <a:rPr lang="en-MY" sz="1200" i="1" dirty="0" smtClean="0">
                <a:solidFill>
                  <a:srgbClr val="3333FF"/>
                </a:solidFill>
                <a:latin typeface="Calibri" pitchFamily="34" charset="0"/>
              </a:rPr>
              <a:t>(Source: BNM Statistic)</a:t>
            </a:r>
            <a:endParaRPr lang="en-MY" sz="1200" i="1" dirty="0">
              <a:solidFill>
                <a:srgbClr val="3333FF"/>
              </a:solidFill>
              <a:latin typeface="Calibri" pitchFamily="34" charset="0"/>
            </a:endParaRPr>
          </a:p>
        </p:txBody>
      </p:sp>
      <p:pic>
        <p:nvPicPr>
          <p:cNvPr id="1013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76672"/>
            <a:ext cx="9905999" cy="47525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137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445224"/>
            <a:ext cx="9905999" cy="1152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61755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extBox 5"/>
          <p:cNvSpPr txBox="1">
            <a:spLocks noChangeArrowheads="1"/>
          </p:cNvSpPr>
          <p:nvPr/>
        </p:nvSpPr>
        <p:spPr bwMode="auto">
          <a:xfrm>
            <a:off x="76200" y="76200"/>
            <a:ext cx="9525000" cy="4930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eaLnBrk="0" hangingPunct="0">
              <a:lnSpc>
                <a:spcPct val="93000"/>
              </a:lnSpc>
              <a:spcBef>
                <a:spcPts val="1125"/>
              </a:spcBef>
              <a:buClr>
                <a:srgbClr val="000000"/>
              </a:buClr>
              <a:buSzPct val="100000"/>
              <a:buFont typeface="Arial" charset="0"/>
              <a:buNone/>
            </a:pPr>
            <a:r>
              <a:rPr lang="en-US" dirty="0"/>
              <a:t>Personal Financing </a:t>
            </a:r>
            <a:r>
              <a:rPr lang="en-US" sz="1600" dirty="0">
                <a:solidFill>
                  <a:srgbClr val="0000FF"/>
                </a:solidFill>
              </a:rPr>
              <a:t>(Risk Category: Market Risk: New &amp; existing campaign)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3305616"/>
              </p:ext>
            </p:extLst>
          </p:nvPr>
        </p:nvGraphicFramePr>
        <p:xfrm>
          <a:off x="56455" y="581781"/>
          <a:ext cx="9757792" cy="60486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3389"/>
                <a:gridCol w="4549220"/>
                <a:gridCol w="4285183"/>
              </a:tblGrid>
              <a:tr h="286422">
                <a:tc>
                  <a:txBody>
                    <a:bodyPr/>
                    <a:lstStyle/>
                    <a:p>
                      <a:pPr algn="ctr"/>
                      <a:r>
                        <a:rPr lang="en-US" sz="1100" b="1" u="none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Campaign</a:t>
                      </a:r>
                      <a:endParaRPr lang="en-US" sz="1100" b="1" u="none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AEON</a:t>
                      </a:r>
                      <a:r>
                        <a:rPr lang="en-US" sz="1200" b="1" baseline="0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200" b="1" baseline="0" dirty="0" err="1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i</a:t>
                      </a:r>
                      <a:r>
                        <a:rPr lang="en-US" sz="1200" b="1" baseline="0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-CASH</a:t>
                      </a:r>
                      <a:endParaRPr lang="en-US" sz="1200" b="1" dirty="0" smtClean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Features </a:t>
                      </a:r>
                      <a:endParaRPr lang="en-MY" sz="1200" b="1" dirty="0" smtClean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75115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50" b="1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ACS Web</a:t>
                      </a:r>
                      <a:r>
                        <a:rPr lang="en-US" sz="1150" b="1" baseline="0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 Campaign</a:t>
                      </a:r>
                      <a:endParaRPr lang="en-US" sz="1150" b="1" dirty="0" smtClean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algn="ctr"/>
                      <a:endParaRPr lang="en-US" sz="1150" b="1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50" b="1" u="sng" dirty="0" smtClean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1150" b="1" u="none" dirty="0" smtClean="0"/>
                        <a:t>1)</a:t>
                      </a:r>
                      <a:r>
                        <a:rPr lang="en-MY" sz="1150" b="1" u="none" baseline="0" dirty="0" smtClean="0"/>
                        <a:t> </a:t>
                      </a:r>
                      <a:r>
                        <a:rPr lang="en-MY" sz="1150" b="1" u="sng" dirty="0" smtClean="0"/>
                        <a:t>Apply ACS</a:t>
                      </a:r>
                      <a:r>
                        <a:rPr lang="en-MY" sz="1150" b="1" u="sng" baseline="0" dirty="0" smtClean="0"/>
                        <a:t> O</a:t>
                      </a:r>
                      <a:r>
                        <a:rPr lang="en-MY" sz="1150" b="1" u="sng" dirty="0" smtClean="0"/>
                        <a:t>nline </a:t>
                      </a:r>
                      <a:r>
                        <a:rPr lang="en-US" sz="1150" b="1" i="0" u="sng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Campaign 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0" i="0" u="none" strike="noStrike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50" b="1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Eligibility : </a:t>
                      </a:r>
                      <a:r>
                        <a:rPr lang="en-US" sz="115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Open to All New Application submit via Online channel. 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0" i="0" u="none" strike="noStrike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50" b="1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Application &amp; S&amp;P Date : </a:t>
                      </a:r>
                      <a:endParaRPr lang="en-US" sz="1150" b="0" i="0" u="none" strike="noStrike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5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r>
                        <a:rPr lang="en-US" sz="1150" b="0" i="0" u="none" strike="noStrike" kern="1200" baseline="30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</a:t>
                      </a:r>
                      <a:r>
                        <a:rPr lang="en-US" sz="115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Aug – 30</a:t>
                      </a:r>
                      <a:r>
                        <a:rPr lang="en-US" sz="1150" b="0" i="0" u="none" strike="noStrike" kern="1200" baseline="30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th</a:t>
                      </a:r>
                      <a:r>
                        <a:rPr lang="en-US" sz="115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Sept 2018, Sign S&amp;P 15</a:t>
                      </a:r>
                      <a:r>
                        <a:rPr lang="en-US" sz="1150" b="0" i="0" u="none" strike="noStrike" kern="1200" baseline="30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th</a:t>
                      </a:r>
                      <a:r>
                        <a:rPr lang="en-US" sz="115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Oct  2018. </a:t>
                      </a:r>
                    </a:p>
                    <a:p>
                      <a:endParaRPr lang="en-US" sz="1000" b="1" i="0" u="none" strike="noStrike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1150" b="1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Rewards :</a:t>
                      </a:r>
                      <a:r>
                        <a:rPr lang="en-US" sz="115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Eligible customers will be rewarded 2 months 0% profit rate as Cash back based on Approved Loan amount.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0" i="0" u="none" strike="noStrike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0" i="0" u="none" strike="noStrike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50" b="1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Fulfillment :</a:t>
                      </a:r>
                      <a:r>
                        <a:rPr lang="en-US" sz="115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Apply 6</a:t>
                      </a:r>
                      <a:r>
                        <a:rPr lang="en-US" sz="1150" b="0" i="0" u="none" strike="noStrike" kern="1200" baseline="30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th</a:t>
                      </a:r>
                      <a:r>
                        <a:rPr lang="en-US" sz="115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– 31</a:t>
                      </a:r>
                      <a:r>
                        <a:rPr lang="en-US" sz="1150" b="0" i="0" u="none" strike="noStrike" kern="1200" baseline="30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</a:t>
                      </a:r>
                      <a:r>
                        <a:rPr lang="en-US" sz="115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Aug 2018, fulfillment period Oct 2018. Apply 1</a:t>
                      </a:r>
                      <a:r>
                        <a:rPr lang="en-US" sz="1150" b="0" i="0" u="none" strike="noStrike" kern="1200" baseline="30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</a:t>
                      </a:r>
                      <a:r>
                        <a:rPr lang="en-US" sz="115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– 30</a:t>
                      </a:r>
                      <a:r>
                        <a:rPr lang="en-US" sz="1150" b="0" i="0" u="none" strike="noStrike" kern="1200" baseline="30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th</a:t>
                      </a:r>
                      <a:r>
                        <a:rPr lang="en-US" sz="115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Sept , fulfillment period 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5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By Nov 2018. 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50" b="0" i="0" u="none" strike="noStrike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71347">
                <a:tc>
                  <a:txBody>
                    <a:bodyPr/>
                    <a:lstStyle/>
                    <a:p>
                      <a:pPr algn="ctr"/>
                      <a:endParaRPr lang="en-US" sz="1150" b="1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AEON</a:t>
                      </a:r>
                      <a:r>
                        <a:rPr lang="en-US" sz="1200" b="1" baseline="0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200" b="1" baseline="0" dirty="0" err="1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i</a:t>
                      </a:r>
                      <a:r>
                        <a:rPr lang="en-US" sz="1200" b="1" baseline="0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-CASH </a:t>
                      </a:r>
                      <a:endParaRPr lang="en-US" sz="1200" b="1" dirty="0" smtClean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Features </a:t>
                      </a:r>
                      <a:endParaRPr lang="en-MY" sz="1200" b="1" dirty="0" smtClean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706647">
                <a:tc>
                  <a:txBody>
                    <a:bodyPr/>
                    <a:lstStyle/>
                    <a:p>
                      <a:pPr algn="ctr"/>
                      <a:r>
                        <a:rPr lang="en-MY" sz="1150" b="1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ACS Campaign</a:t>
                      </a:r>
                      <a:endParaRPr lang="en-US" sz="1150" b="1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50" b="1" u="sng" dirty="0" smtClean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50" b="1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2) </a:t>
                      </a:r>
                      <a:r>
                        <a:rPr lang="en-US" sz="1150" b="1" i="0" u="sng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AEON </a:t>
                      </a:r>
                      <a:r>
                        <a:rPr lang="en-US" sz="1150" b="1" i="0" u="sng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sz="1150" b="1" i="0" u="sng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-Cash Special Promotion Rate  </a:t>
                      </a:r>
                      <a:r>
                        <a:rPr lang="en-US" sz="1150" b="0" i="0" u="sng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(Permanent Feature)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1" i="0" u="none" strike="noStrike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50" b="1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Eligibility </a:t>
                      </a:r>
                      <a:r>
                        <a:rPr lang="en-US" sz="115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: Open to New and Existing customer who submitted with complete supporting documents via All channels. 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1" i="0" u="none" strike="noStrike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50" b="1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FA Amount</a:t>
                      </a:r>
                      <a:r>
                        <a:rPr lang="en-US" sz="115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: RM1,000 – RM100,000</a:t>
                      </a:r>
                    </a:p>
                    <a:p>
                      <a:endParaRPr lang="en-US" sz="1000" b="0" i="0" u="none" strike="noStrike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50" b="1" u="none" baseline="0" dirty="0" smtClean="0">
                          <a:solidFill>
                            <a:schemeClr val="tx1"/>
                          </a:solidFill>
                          <a:latin typeface="+mn-lt"/>
                          <a:cs typeface="Arial" pitchFamily="34" charset="0"/>
                        </a:rPr>
                        <a:t>Rewards </a:t>
                      </a:r>
                      <a:r>
                        <a:rPr lang="en-US" sz="1150" b="0" u="none" baseline="0" dirty="0" smtClean="0">
                          <a:solidFill>
                            <a:schemeClr val="tx1"/>
                          </a:solidFill>
                          <a:latin typeface="+mn-lt"/>
                          <a:cs typeface="Arial" pitchFamily="34" charset="0"/>
                        </a:rPr>
                        <a:t>: 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50" b="0" u="none" baseline="0" dirty="0" smtClean="0">
                          <a:solidFill>
                            <a:schemeClr val="tx1"/>
                          </a:solidFill>
                          <a:latin typeface="+mn-lt"/>
                          <a:cs typeface="Arial" pitchFamily="34" charset="0"/>
                        </a:rPr>
                        <a:t>Special Profit Rate as low as 0.66% per month for Monthly income </a:t>
                      </a:r>
                      <a:r>
                        <a:rPr lang="en-US" sz="1150" b="0" u="sng" baseline="0" dirty="0" smtClean="0">
                          <a:solidFill>
                            <a:schemeClr val="tx1"/>
                          </a:solidFill>
                          <a:latin typeface="+mn-lt"/>
                          <a:cs typeface="Arial" pitchFamily="34" charset="0"/>
                        </a:rPr>
                        <a:t>&gt;</a:t>
                      </a:r>
                      <a:r>
                        <a:rPr lang="en-US" sz="1150" b="0" u="none" baseline="0" dirty="0" smtClean="0">
                          <a:solidFill>
                            <a:schemeClr val="tx1"/>
                          </a:solidFill>
                          <a:latin typeface="+mn-lt"/>
                          <a:cs typeface="Arial" pitchFamily="34" charset="0"/>
                        </a:rPr>
                        <a:t> RM2,000. </a:t>
                      </a:r>
                      <a:r>
                        <a:rPr lang="en-US" sz="115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For income &lt;RM2,000 Profit Rate is 1.2% - 1.5% per month.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500" b="0" i="0" u="none" strike="noStrike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5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Profit rate is subject to assessment.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962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568" y="3979360"/>
            <a:ext cx="4392488" cy="259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52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568" y="908720"/>
            <a:ext cx="4392488" cy="2664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55702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extBox 5"/>
          <p:cNvSpPr txBox="1">
            <a:spLocks noChangeArrowheads="1"/>
          </p:cNvSpPr>
          <p:nvPr/>
        </p:nvSpPr>
        <p:spPr bwMode="auto">
          <a:xfrm>
            <a:off x="76200" y="76200"/>
            <a:ext cx="9525000" cy="4930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eaLnBrk="0" hangingPunct="0">
              <a:lnSpc>
                <a:spcPct val="93000"/>
              </a:lnSpc>
              <a:spcBef>
                <a:spcPts val="1125"/>
              </a:spcBef>
              <a:buClr>
                <a:srgbClr val="000000"/>
              </a:buClr>
              <a:buSzPct val="100000"/>
              <a:buFont typeface="Arial" charset="0"/>
              <a:buNone/>
            </a:pPr>
            <a:r>
              <a:rPr lang="en-US" dirty="0"/>
              <a:t>Personal Financing </a:t>
            </a:r>
            <a:r>
              <a:rPr lang="en-US" sz="1600" dirty="0">
                <a:solidFill>
                  <a:srgbClr val="0000FF"/>
                </a:solidFill>
              </a:rPr>
              <a:t>(Risk Category: Market Risk: New &amp; existing campaign)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6707512"/>
              </p:ext>
            </p:extLst>
          </p:nvPr>
        </p:nvGraphicFramePr>
        <p:xfrm>
          <a:off x="56455" y="537615"/>
          <a:ext cx="9757792" cy="61145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3389"/>
                <a:gridCol w="4549220"/>
                <a:gridCol w="4285183"/>
              </a:tblGrid>
              <a:tr h="265380">
                <a:tc>
                  <a:txBody>
                    <a:bodyPr/>
                    <a:lstStyle/>
                    <a:p>
                      <a:pPr algn="ctr"/>
                      <a:r>
                        <a:rPr lang="en-US" sz="1100" b="1" u="none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Campaign</a:t>
                      </a:r>
                      <a:endParaRPr lang="en-US" sz="1100" b="1" u="none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u="none" dirty="0" smtClean="0">
                          <a:solidFill>
                            <a:schemeClr val="tx1"/>
                          </a:solidFill>
                          <a:latin typeface="+mn-lt"/>
                          <a:cs typeface="Arial" pitchFamily="34" charset="0"/>
                        </a:rPr>
                        <a:t>Citibank</a:t>
                      </a:r>
                      <a:r>
                        <a:rPr lang="en-US" sz="1100" b="1" u="none" baseline="0" dirty="0" smtClean="0">
                          <a:solidFill>
                            <a:schemeClr val="tx1"/>
                          </a:solidFill>
                          <a:latin typeface="+mn-lt"/>
                          <a:cs typeface="Arial" pitchFamily="34" charset="0"/>
                        </a:rPr>
                        <a:t> </a:t>
                      </a:r>
                      <a:r>
                        <a:rPr lang="en-US" sz="1100" b="1" u="none" dirty="0" smtClean="0">
                          <a:solidFill>
                            <a:schemeClr val="tx1"/>
                          </a:solidFill>
                          <a:latin typeface="+mn-lt"/>
                          <a:cs typeface="Arial" pitchFamily="34" charset="0"/>
                        </a:rPr>
                        <a:t>Personal Loan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dirty="0" smtClean="0">
                          <a:solidFill>
                            <a:schemeClr val="tx1"/>
                          </a:solidFill>
                        </a:rPr>
                        <a:t>Features</a:t>
                      </a:r>
                      <a:endParaRPr lang="en-MY" sz="11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66400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u="none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Citibank</a:t>
                      </a:r>
                      <a:r>
                        <a:rPr lang="en-US" sz="1100" b="1" u="none" baseline="0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 Campaign </a:t>
                      </a:r>
                      <a:endParaRPr lang="en-US" sz="1100" b="1" u="none" dirty="0" smtClean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50" b="1" u="sng" dirty="0" smtClean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150" b="1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Eligibility 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MY" sz="1150" dirty="0" smtClean="0">
                          <a:effectLst/>
                          <a:latin typeface="+mn-lt"/>
                        </a:rPr>
                        <a:t>Malaysian citizens or PF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MY" sz="1150" dirty="0" smtClean="0">
                          <a:effectLst/>
                          <a:latin typeface="+mn-lt"/>
                        </a:rPr>
                        <a:t>Aged between 21 to 60 years old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MY" sz="1150" dirty="0" smtClean="0">
                          <a:effectLst/>
                          <a:latin typeface="+mn-lt"/>
                        </a:rPr>
                        <a:t>Earn an annual income of RM48,000p.a.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sz="1150" b="1" i="0" u="none" strike="noStrike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150" b="1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FA : </a:t>
                      </a:r>
                      <a:r>
                        <a:rPr lang="en-US" sz="115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RM5K- RM150K.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sz="1150" b="0" i="0" u="none" strike="noStrike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15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Eligible amount up to 10times of monthly income. 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sz="1150" b="0" i="0" u="none" strike="noStrike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150" b="1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Interest Rate :</a:t>
                      </a:r>
                      <a:r>
                        <a:rPr lang="en-US" sz="115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150" b="1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5.88% p.a. – 9.88% p.a</a:t>
                      </a:r>
                      <a:r>
                        <a:rPr lang="en-US" sz="115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150" b="1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Tenure :</a:t>
                      </a:r>
                      <a:r>
                        <a:rPr lang="en-US" sz="115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24 – 60 months 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15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No Processing Fee.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6730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b="1" u="none" dirty="0" smtClean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u="none" dirty="0" smtClean="0">
                          <a:solidFill>
                            <a:schemeClr val="tx1"/>
                          </a:solidFill>
                          <a:latin typeface="+mn-lt"/>
                          <a:cs typeface="Arial" pitchFamily="34" charset="0"/>
                        </a:rPr>
                        <a:t>Hong Leong Personal Loan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sz="1100" b="0" i="0" u="none" strike="noStrike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86304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u="none" dirty="0" smtClean="0">
                          <a:solidFill>
                            <a:schemeClr val="tx1"/>
                          </a:solidFill>
                          <a:latin typeface="+mn-lt"/>
                          <a:cs typeface="Arial" pitchFamily="34" charset="0"/>
                        </a:rPr>
                        <a:t>Hong</a:t>
                      </a:r>
                      <a:r>
                        <a:rPr lang="en-US" sz="1100" b="1" u="none" baseline="0" dirty="0" smtClean="0">
                          <a:solidFill>
                            <a:schemeClr val="tx1"/>
                          </a:solidFill>
                          <a:latin typeface="+mn-lt"/>
                          <a:cs typeface="Arial" pitchFamily="34" charset="0"/>
                        </a:rPr>
                        <a:t> Leong  Campaign </a:t>
                      </a:r>
                      <a:endParaRPr lang="en-US" sz="1100" b="1" u="none" dirty="0" smtClean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b="1" u="none" dirty="0" smtClean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50" b="1" u="sng" dirty="0" smtClean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150" b="1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Eligibility 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MY" sz="1150" dirty="0" smtClean="0">
                          <a:effectLst/>
                          <a:latin typeface="+mn-lt"/>
                        </a:rPr>
                        <a:t>Open to Malaysian citizens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MY" sz="1150" dirty="0" smtClean="0">
                          <a:effectLst/>
                          <a:latin typeface="+mn-lt"/>
                        </a:rPr>
                        <a:t>Aged between 21 to 60 years old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MY" sz="1150" dirty="0" smtClean="0">
                          <a:effectLst/>
                          <a:latin typeface="+mn-lt"/>
                        </a:rPr>
                        <a:t>Earn an annual income of RM24,000 p.a.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sz="600" b="1" i="0" u="none" strike="noStrike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50" b="1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Campaign Duration :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15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Apply on 7</a:t>
                      </a:r>
                      <a:r>
                        <a:rPr lang="en-US" sz="1150" b="0" i="0" u="none" strike="noStrike" kern="1200" baseline="30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th</a:t>
                      </a:r>
                      <a:r>
                        <a:rPr lang="en-US" sz="115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July 2018 – 31</a:t>
                      </a:r>
                      <a:r>
                        <a:rPr lang="en-US" sz="1150" b="0" i="0" u="none" strike="noStrike" kern="1200" baseline="30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</a:t>
                      </a:r>
                      <a:r>
                        <a:rPr lang="en-US" sz="115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Oct 2018. Disburse by 30 Nov 2018.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sz="600" b="1" i="0" u="none" strike="noStrike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150" b="1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FA : </a:t>
                      </a:r>
                      <a:r>
                        <a:rPr lang="en-US" sz="115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RM20K- RM250K. 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150" b="1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Interest Rate :</a:t>
                      </a:r>
                      <a:r>
                        <a:rPr lang="en-US" sz="115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8% p.a. </a:t>
                      </a:r>
                      <a:r>
                        <a:rPr lang="en-US" sz="1150" b="1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Tenure</a:t>
                      </a:r>
                      <a:r>
                        <a:rPr lang="en-US" sz="115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2- 5 years 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sz="600" b="0" i="0" u="none" strike="noStrike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1150" b="1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Submission Gift </a:t>
                      </a:r>
                      <a:r>
                        <a:rPr lang="en-US" sz="115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: First 150 customers for each month will be rewarded a Digital Camera. Total 450 units. </a:t>
                      </a:r>
                    </a:p>
                    <a:p>
                      <a:endParaRPr lang="en-US" sz="600" b="0" i="0" u="none" strike="noStrike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115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Prompt payment customer will be eligible for Rebate of 25% of total interest paid after the 7</a:t>
                      </a:r>
                      <a:r>
                        <a:rPr lang="en-US" sz="1150" b="0" i="0" u="none" strike="noStrike" kern="1200" baseline="30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th</a:t>
                      </a:r>
                      <a:r>
                        <a:rPr lang="en-US" sz="115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Instalment and on subsequent month.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1013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568" y="836712"/>
            <a:ext cx="4435371" cy="259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138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044" y="3789041"/>
            <a:ext cx="4400309" cy="2808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39064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extBox 5"/>
          <p:cNvSpPr txBox="1">
            <a:spLocks noChangeArrowheads="1"/>
          </p:cNvSpPr>
          <p:nvPr/>
        </p:nvSpPr>
        <p:spPr bwMode="auto">
          <a:xfrm>
            <a:off x="76200" y="76200"/>
            <a:ext cx="9525000" cy="4930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eaLnBrk="0" hangingPunct="0">
              <a:lnSpc>
                <a:spcPct val="93000"/>
              </a:lnSpc>
              <a:spcBef>
                <a:spcPts val="1125"/>
              </a:spcBef>
              <a:buClr>
                <a:srgbClr val="000000"/>
              </a:buClr>
              <a:buSzPct val="100000"/>
              <a:buFont typeface="Arial" charset="0"/>
              <a:buNone/>
            </a:pPr>
            <a:r>
              <a:rPr lang="en-US" dirty="0"/>
              <a:t>Personal Financing </a:t>
            </a:r>
            <a:r>
              <a:rPr lang="en-US" sz="1600" dirty="0">
                <a:solidFill>
                  <a:srgbClr val="0000FF"/>
                </a:solidFill>
              </a:rPr>
              <a:t>(Risk Category: Market Risk: New &amp; existing campaign)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4989870"/>
              </p:ext>
            </p:extLst>
          </p:nvPr>
        </p:nvGraphicFramePr>
        <p:xfrm>
          <a:off x="56456" y="608920"/>
          <a:ext cx="9721080" cy="603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1636"/>
                <a:gridCol w="4372813"/>
                <a:gridCol w="4396631"/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100" b="1" u="none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Campaign</a:t>
                      </a:r>
                      <a:endParaRPr lang="en-US" sz="1100" b="1" u="none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u="sng" dirty="0" smtClean="0">
                          <a:solidFill>
                            <a:schemeClr val="tx1"/>
                          </a:solidFill>
                          <a:latin typeface="+mn-lt"/>
                          <a:cs typeface="Arial" pitchFamily="34" charset="0"/>
                        </a:rPr>
                        <a:t>UOB</a:t>
                      </a:r>
                      <a:r>
                        <a:rPr lang="en-US" sz="1100" b="1" u="sng" baseline="0" dirty="0" smtClean="0">
                          <a:solidFill>
                            <a:schemeClr val="tx1"/>
                          </a:solidFill>
                          <a:latin typeface="+mn-lt"/>
                          <a:cs typeface="Arial" pitchFamily="34" charset="0"/>
                        </a:rPr>
                        <a:t> </a:t>
                      </a:r>
                      <a:r>
                        <a:rPr lang="en-US" sz="1100" b="1" u="sng" dirty="0" smtClean="0">
                          <a:solidFill>
                            <a:schemeClr val="tx1"/>
                          </a:solidFill>
                          <a:latin typeface="+mn-lt"/>
                          <a:cs typeface="Arial" pitchFamily="34" charset="0"/>
                        </a:rPr>
                        <a:t>Personal Loan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dirty="0" smtClean="0">
                          <a:solidFill>
                            <a:schemeClr val="tx1"/>
                          </a:solidFill>
                        </a:rPr>
                        <a:t>Features</a:t>
                      </a:r>
                      <a:endParaRPr lang="en-MY" sz="11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19730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u="none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UOB Campaign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1" u="sng" dirty="0" smtClean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Eligibility :</a:t>
                      </a:r>
                      <a:endParaRPr lang="en-US" sz="1100" b="0" i="0" u="none" strike="noStrike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1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Open to New and Existing Customer of UOBM. 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1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Malaysian Citizen or PR, Age between 21- 55 years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1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Minimum Gross Income : RM2,000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sz="600" b="0" i="0" u="none" strike="noStrike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100" b="1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Interest Rate based on Income 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1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RM2K &lt; RM4K (Salaried), 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1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RM3K &lt; RM6K (Self Employed) :</a:t>
                      </a:r>
                      <a:r>
                        <a:rPr lang="en-US" sz="1100" b="1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11.99%</a:t>
                      </a:r>
                      <a:r>
                        <a:rPr lang="en-US" sz="11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p.a. 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sz="500" b="0" i="0" u="none" strike="noStrike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1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RM4K &lt; RM7K (Salaried), 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1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RM6K &lt; RM8K (Self Employed) :</a:t>
                      </a:r>
                      <a:r>
                        <a:rPr lang="en-US" sz="1100" b="1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10.99%</a:t>
                      </a:r>
                      <a:r>
                        <a:rPr lang="en-US" sz="11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p.a. 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sz="500" b="0" i="0" u="none" strike="noStrike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1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RM7K </a:t>
                      </a:r>
                      <a:r>
                        <a:rPr lang="en-US" sz="1100" b="0" i="0" u="sng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sz="11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(Salaried), 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1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RM8K </a:t>
                      </a:r>
                      <a:r>
                        <a:rPr lang="en-US" sz="1100" b="0" i="0" u="sng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sz="11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(Self Employed) :</a:t>
                      </a:r>
                      <a:r>
                        <a:rPr lang="en-US" sz="1100" b="1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9.99%</a:t>
                      </a:r>
                      <a:r>
                        <a:rPr lang="en-US" sz="11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p.a.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b="1" i="0" u="none" strike="noStrike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Feature / Rewards : 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1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Eligible to receive 25% interest rebate on total interest payable, subject to monthly instalment is paid on or before the due date during the entire tenure. 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sz="600" b="0" i="0" u="none" strike="noStrike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Campaign Duration :</a:t>
                      </a:r>
                      <a:r>
                        <a:rPr lang="en-US" sz="11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en-US" sz="1100" b="0" i="0" u="none" strike="noStrike" kern="1200" baseline="30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</a:t>
                      </a:r>
                      <a:r>
                        <a:rPr lang="en-US" sz="11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Apr – 30</a:t>
                      </a:r>
                      <a:r>
                        <a:rPr lang="en-US" sz="1100" b="0" i="0" u="none" strike="noStrike" kern="1200" baseline="30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th</a:t>
                      </a:r>
                      <a:r>
                        <a:rPr lang="en-US" sz="11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Sept2018. Disburse by 31</a:t>
                      </a:r>
                      <a:r>
                        <a:rPr lang="en-US" sz="1100" b="0" i="0" u="none" strike="noStrike" kern="1200" baseline="30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</a:t>
                      </a:r>
                      <a:r>
                        <a:rPr lang="en-US" sz="11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Oct.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140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b="1" u="none" dirty="0" smtClean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u="sng" dirty="0" smtClean="0">
                          <a:solidFill>
                            <a:schemeClr val="tx1"/>
                          </a:solidFill>
                          <a:latin typeface="+mn-lt"/>
                          <a:cs typeface="Arial" pitchFamily="34" charset="0"/>
                        </a:rPr>
                        <a:t>Cash Plus Personal Loan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dirty="0" smtClean="0">
                          <a:solidFill>
                            <a:schemeClr val="tx1"/>
                          </a:solidFill>
                        </a:rPr>
                        <a:t>Features</a:t>
                      </a:r>
                      <a:endParaRPr lang="en-MY" sz="11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3447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u="none" dirty="0" smtClean="0">
                          <a:solidFill>
                            <a:schemeClr val="tx1"/>
                          </a:solidFill>
                          <a:latin typeface="+mn-lt"/>
                          <a:cs typeface="Arial" pitchFamily="34" charset="0"/>
                        </a:rPr>
                        <a:t>CIMB Campaign </a:t>
                      </a:r>
                      <a:endParaRPr lang="en-US" sz="1100" b="1" u="none" dirty="0" smtClean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1" u="sng" dirty="0" smtClean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Eligibility 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Malaysian Citizen, Age 21- 58 yrs.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Min Income RM2,000, In employment more than 6 months.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For Self Employed; Business to be more than 24 months. 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i="0" u="none" strike="noStrike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Features</a:t>
                      </a:r>
                      <a:r>
                        <a:rPr lang="en-US" sz="11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: 8.2%p.a., 1 day Approval, Zero fees, death coverage RM25K</a:t>
                      </a:r>
                      <a:endParaRPr lang="en-US" sz="800" b="0" i="0" u="none" strike="noStrike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Campaign Period : </a:t>
                      </a:r>
                      <a:r>
                        <a:rPr lang="en-MY" sz="1100" dirty="0" smtClean="0"/>
                        <a:t>1 Aug</a:t>
                      </a:r>
                      <a:r>
                        <a:rPr lang="en-MY" sz="1100" baseline="0" dirty="0" smtClean="0"/>
                        <a:t> </a:t>
                      </a:r>
                      <a:r>
                        <a:rPr lang="en-MY" sz="1100" dirty="0" smtClean="0"/>
                        <a:t>– 31</a:t>
                      </a:r>
                      <a:r>
                        <a:rPr lang="en-MY" sz="1100" baseline="0" dirty="0" smtClean="0"/>
                        <a:t> </a:t>
                      </a:r>
                      <a:r>
                        <a:rPr lang="en-MY" sz="1100" dirty="0" smtClean="0"/>
                        <a:t>Oct</a:t>
                      </a:r>
                      <a:r>
                        <a:rPr lang="en-MY" sz="1100" baseline="0" dirty="0" smtClean="0"/>
                        <a:t> </a:t>
                      </a:r>
                      <a:r>
                        <a:rPr lang="en-MY" sz="1100" dirty="0" smtClean="0"/>
                        <a:t>2018.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b="0" i="0" u="none" strike="noStrike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Application Channel :</a:t>
                      </a:r>
                      <a:r>
                        <a:rPr lang="en-US" sz="11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Apply via CIMB Website with complete document submitted.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500" b="1" i="0" u="none" strike="noStrike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Min FA : </a:t>
                      </a:r>
                      <a:r>
                        <a:rPr lang="en-US" sz="11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RM10,000 – RM100,000 Up to 5 years tenure.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b="0" i="0" u="none" strike="noStrike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Rewards :</a:t>
                      </a:r>
                      <a:r>
                        <a:rPr lang="en-US" sz="11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RM150 Petronas Voucher  </a:t>
                      </a:r>
                      <a:endParaRPr lang="en-US" sz="1100" b="1" i="0" u="none" strike="noStrike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568" y="908720"/>
            <a:ext cx="4248472" cy="3096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625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568" y="4365104"/>
            <a:ext cx="4248472" cy="2232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23825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extBox 5"/>
          <p:cNvSpPr txBox="1">
            <a:spLocks noChangeArrowheads="1"/>
          </p:cNvSpPr>
          <p:nvPr/>
        </p:nvSpPr>
        <p:spPr bwMode="auto">
          <a:xfrm>
            <a:off x="76200" y="76200"/>
            <a:ext cx="9525000" cy="4930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eaLnBrk="0" hangingPunct="0">
              <a:lnSpc>
                <a:spcPct val="93000"/>
              </a:lnSpc>
              <a:spcBef>
                <a:spcPts val="1125"/>
              </a:spcBef>
              <a:buClr>
                <a:srgbClr val="000000"/>
              </a:buClr>
              <a:buSzPct val="100000"/>
              <a:buFont typeface="Arial" charset="0"/>
              <a:buNone/>
            </a:pPr>
            <a:r>
              <a:rPr lang="en-US" dirty="0"/>
              <a:t>Personal Financing </a:t>
            </a:r>
            <a:r>
              <a:rPr lang="en-US" sz="1600" dirty="0">
                <a:solidFill>
                  <a:srgbClr val="0000FF"/>
                </a:solidFill>
              </a:rPr>
              <a:t>(Risk </a:t>
            </a:r>
            <a:r>
              <a:rPr lang="en-US" sz="1600" dirty="0" smtClean="0">
                <a:solidFill>
                  <a:srgbClr val="0000FF"/>
                </a:solidFill>
              </a:rPr>
              <a:t>Category : </a:t>
            </a:r>
            <a:r>
              <a:rPr lang="en-US" sz="1600" dirty="0">
                <a:solidFill>
                  <a:srgbClr val="0000FF"/>
                </a:solidFill>
              </a:rPr>
              <a:t>Market Risk: New </a:t>
            </a:r>
            <a:r>
              <a:rPr lang="en-US" sz="1600" dirty="0" smtClean="0">
                <a:solidFill>
                  <a:srgbClr val="0000FF"/>
                </a:solidFill>
              </a:rPr>
              <a:t>Product  Features </a:t>
            </a:r>
            <a:r>
              <a:rPr lang="en-US" sz="1600" dirty="0">
                <a:solidFill>
                  <a:srgbClr val="0000FF"/>
                </a:solidFill>
              </a:rPr>
              <a:t>)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5512149"/>
              </p:ext>
            </p:extLst>
          </p:nvPr>
        </p:nvGraphicFramePr>
        <p:xfrm>
          <a:off x="56455" y="537614"/>
          <a:ext cx="9757792" cy="36834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3389"/>
                <a:gridCol w="4549220"/>
                <a:gridCol w="4285183"/>
              </a:tblGrid>
              <a:tr h="505575">
                <a:tc>
                  <a:txBody>
                    <a:bodyPr/>
                    <a:lstStyle/>
                    <a:p>
                      <a:pPr algn="ctr"/>
                      <a:r>
                        <a:rPr lang="en-US" sz="1100" b="1" u="none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Product</a:t>
                      </a:r>
                      <a:r>
                        <a:rPr lang="en-US" sz="1100" b="1" u="none" baseline="0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100" b="1" u="none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Feature </a:t>
                      </a:r>
                      <a:endParaRPr lang="en-US" sz="1100" b="1" u="none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u="sng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RHB Personal Financing /-</a:t>
                      </a:r>
                      <a:r>
                        <a:rPr lang="en-US" sz="1100" b="1" u="sng" dirty="0" err="1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i</a:t>
                      </a:r>
                      <a:endParaRPr lang="en-US" sz="1100" b="1" u="sng" dirty="0" smtClean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dirty="0" smtClean="0">
                          <a:solidFill>
                            <a:schemeClr val="tx1"/>
                          </a:solidFill>
                        </a:rPr>
                        <a:t>Features </a:t>
                      </a:r>
                      <a:endParaRPr lang="en-MY" sz="11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177899"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RHB Personal Financing </a:t>
                      </a:r>
                      <a:endParaRPr lang="en-US" sz="1100" b="1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b="1" u="sng" dirty="0" smtClean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Eligibility :</a:t>
                      </a:r>
                      <a:r>
                        <a:rPr lang="en-US" sz="11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For Private Sector, Civil Servants &amp; Pensioners 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i="0" u="none" strike="noStrike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FA :</a:t>
                      </a:r>
                      <a:r>
                        <a:rPr lang="en-US" sz="11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RM2K - RM200K 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i="0" u="none" strike="noStrike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Profit Rates as low as : 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b="1" i="0" u="none" strike="noStrike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b="1" i="0" u="none" strike="noStrike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b="1" i="0" u="none" strike="noStrike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b="1" i="0" u="none" strike="noStrike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b="1" i="0" u="none" strike="noStrike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b="1" i="0" u="none" strike="noStrike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1100" b="1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Other Benefits :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MY" sz="1100" dirty="0" smtClean="0"/>
                        <a:t>On-the-spot approval and disbursement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1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Repayment as low as RM57.54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1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Tenure up to 7 years (Pensioner max tenure 10 years)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1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Debt Consolidation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983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568" y="1268760"/>
            <a:ext cx="4392488" cy="2520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8974747"/>
              </p:ext>
            </p:extLst>
          </p:nvPr>
        </p:nvGraphicFramePr>
        <p:xfrm>
          <a:off x="5601072" y="1894386"/>
          <a:ext cx="3085976" cy="81453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42988"/>
                <a:gridCol w="1542988"/>
              </a:tblGrid>
              <a:tr h="277727">
                <a:tc>
                  <a:txBody>
                    <a:bodyPr/>
                    <a:lstStyle/>
                    <a:p>
                      <a:r>
                        <a:rPr lang="en-US" sz="1100" b="1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Pvt</a:t>
                      </a:r>
                      <a:r>
                        <a:rPr lang="en-US" sz="1100" b="1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Sector</a:t>
                      </a:r>
                      <a:endParaRPr lang="en-MY" sz="11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8.18% p.a.</a:t>
                      </a:r>
                      <a:endParaRPr lang="en-MY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277727">
                <a:tc>
                  <a:txBody>
                    <a:bodyPr/>
                    <a:lstStyle/>
                    <a:p>
                      <a:r>
                        <a:rPr lang="en-US" sz="11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Civil Servant</a:t>
                      </a:r>
                      <a:endParaRPr lang="en-MY" sz="11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4.5% p.a.</a:t>
                      </a:r>
                      <a:endParaRPr lang="en-MY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132576">
                <a:tc>
                  <a:txBody>
                    <a:bodyPr/>
                    <a:lstStyle/>
                    <a:p>
                      <a:r>
                        <a:rPr lang="en-US" sz="11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Pensioners</a:t>
                      </a:r>
                      <a:endParaRPr lang="en-MY" sz="11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5.25%</a:t>
                      </a:r>
                      <a:r>
                        <a:rPr lang="en-US" sz="11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p.a.</a:t>
                      </a:r>
                      <a:endParaRPr lang="en-MY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39376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extBox 5"/>
          <p:cNvSpPr txBox="1">
            <a:spLocks noChangeArrowheads="1"/>
          </p:cNvSpPr>
          <p:nvPr/>
        </p:nvSpPr>
        <p:spPr bwMode="auto">
          <a:xfrm>
            <a:off x="76200" y="76200"/>
            <a:ext cx="9525000" cy="4930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lnSpc>
                <a:spcPct val="93000"/>
              </a:lnSpc>
              <a:spcBef>
                <a:spcPts val="1125"/>
              </a:spcBef>
              <a:buClr>
                <a:srgbClr val="000000"/>
              </a:buClr>
              <a:buSzPct val="100000"/>
              <a:buFont typeface="Arial" charset="0"/>
              <a:buNone/>
            </a:pPr>
            <a:r>
              <a:rPr lang="en-US" dirty="0"/>
              <a:t>Personal Financing </a:t>
            </a:r>
            <a:r>
              <a:rPr lang="en-US" dirty="0" smtClean="0"/>
              <a:t>Campaign </a:t>
            </a:r>
            <a:r>
              <a:rPr lang="en-US" dirty="0" smtClean="0">
                <a:solidFill>
                  <a:srgbClr val="3333FF"/>
                </a:solidFill>
              </a:rPr>
              <a:t>Market Comparison</a:t>
            </a:r>
            <a:endParaRPr lang="en-US" dirty="0">
              <a:solidFill>
                <a:srgbClr val="3333FF"/>
              </a:solidFill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1408306"/>
              </p:ext>
            </p:extLst>
          </p:nvPr>
        </p:nvGraphicFramePr>
        <p:xfrm>
          <a:off x="76199" y="620688"/>
          <a:ext cx="9773345" cy="580396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36441"/>
                <a:gridCol w="1584176"/>
                <a:gridCol w="2952328"/>
                <a:gridCol w="1584176"/>
                <a:gridCol w="2016224"/>
              </a:tblGrid>
              <a:tr h="428214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rgbClr val="3333FF"/>
                          </a:solidFill>
                        </a:rPr>
                        <a:t>Bank / FI</a:t>
                      </a:r>
                      <a:endParaRPr lang="en-MY" sz="1400" b="1" dirty="0">
                        <a:solidFill>
                          <a:srgbClr val="3333FF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 smtClean="0">
                          <a:solidFill>
                            <a:srgbClr val="3333FF"/>
                          </a:solidFill>
                          <a:latin typeface="Arial" pitchFamily="34" charset="0"/>
                          <a:cs typeface="Arial" pitchFamily="34" charset="0"/>
                        </a:rPr>
                        <a:t>Campaign 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rgbClr val="3333FF"/>
                          </a:solidFill>
                        </a:rPr>
                        <a:t>Features</a:t>
                      </a:r>
                      <a:endParaRPr lang="en-MY" sz="1400" b="1" dirty="0">
                        <a:solidFill>
                          <a:srgbClr val="3333FF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rgbClr val="3333FF"/>
                          </a:solidFill>
                        </a:rPr>
                        <a:t>Duration</a:t>
                      </a:r>
                      <a:endParaRPr lang="en-MY" sz="1400" b="1" dirty="0">
                        <a:solidFill>
                          <a:srgbClr val="3333FF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rgbClr val="3333FF"/>
                          </a:solidFill>
                        </a:rPr>
                        <a:t>Rewards</a:t>
                      </a:r>
                      <a:endParaRPr lang="en-MY" sz="1400" b="1" dirty="0">
                        <a:solidFill>
                          <a:srgbClr val="3333FF"/>
                        </a:solidFill>
                      </a:endParaRPr>
                    </a:p>
                  </a:txBody>
                  <a:tcPr anchor="ctr"/>
                </a:tc>
              </a:tr>
              <a:tr h="1119947">
                <a:tc>
                  <a:txBody>
                    <a:bodyPr/>
                    <a:lstStyle/>
                    <a:p>
                      <a:endParaRPr lang="en-US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b="0" dirty="0" smtClean="0"/>
                        <a:t>Ringgit plus promotions</a:t>
                      </a:r>
                      <a:endParaRPr lang="en-MY" sz="1300" b="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b="0" dirty="0" smtClean="0">
                          <a:solidFill>
                            <a:schemeClr val="tx1"/>
                          </a:solidFill>
                          <a:latin typeface="+mn-lt"/>
                          <a:cs typeface="Arial" pitchFamily="34" charset="0"/>
                        </a:rPr>
                        <a:t>Apply via </a:t>
                      </a:r>
                      <a:r>
                        <a:rPr lang="en-US" sz="1300" b="0" dirty="0" err="1" smtClean="0">
                          <a:solidFill>
                            <a:schemeClr val="tx1"/>
                          </a:solidFill>
                          <a:latin typeface="+mn-lt"/>
                          <a:cs typeface="Arial" pitchFamily="34" charset="0"/>
                        </a:rPr>
                        <a:t>Ringgitplus</a:t>
                      </a:r>
                      <a:r>
                        <a:rPr lang="en-US" sz="1300" b="0" dirty="0" smtClean="0">
                          <a:solidFill>
                            <a:schemeClr val="tx1"/>
                          </a:solidFill>
                          <a:latin typeface="+mn-lt"/>
                          <a:cs typeface="Arial" pitchFamily="34" charset="0"/>
                        </a:rPr>
                        <a:t>, FA: RM2K –RM200K. Tenure 2 - 10 years</a:t>
                      </a:r>
                      <a:endParaRPr lang="en-US" sz="1300" b="0" dirty="0" smtClean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b="0" u="none" baseline="0" dirty="0" smtClean="0">
                          <a:solidFill>
                            <a:schemeClr val="tx1"/>
                          </a:solidFill>
                          <a:latin typeface="+mn-lt"/>
                          <a:cs typeface="Arial" pitchFamily="34" charset="0"/>
                        </a:rPr>
                        <a:t>13</a:t>
                      </a:r>
                      <a:r>
                        <a:rPr lang="en-US" sz="1300" b="0" u="none" baseline="30000" dirty="0" smtClean="0">
                          <a:solidFill>
                            <a:schemeClr val="tx1"/>
                          </a:solidFill>
                          <a:latin typeface="+mn-lt"/>
                          <a:cs typeface="Arial" pitchFamily="34" charset="0"/>
                        </a:rPr>
                        <a:t>th</a:t>
                      </a:r>
                      <a:r>
                        <a:rPr lang="en-US" sz="1300" b="0" u="none" baseline="0" dirty="0" smtClean="0">
                          <a:solidFill>
                            <a:schemeClr val="tx1"/>
                          </a:solidFill>
                          <a:latin typeface="+mn-lt"/>
                          <a:cs typeface="Arial" pitchFamily="34" charset="0"/>
                        </a:rPr>
                        <a:t> Dec 2017 - 31</a:t>
                      </a:r>
                      <a:r>
                        <a:rPr lang="en-US" sz="1300" b="0" u="none" baseline="30000" dirty="0" smtClean="0">
                          <a:solidFill>
                            <a:schemeClr val="tx1"/>
                          </a:solidFill>
                          <a:latin typeface="+mn-lt"/>
                          <a:cs typeface="Arial" pitchFamily="34" charset="0"/>
                        </a:rPr>
                        <a:t>st</a:t>
                      </a:r>
                      <a:r>
                        <a:rPr lang="en-US" sz="1300" b="0" u="none" baseline="0" dirty="0" smtClean="0">
                          <a:solidFill>
                            <a:schemeClr val="tx1"/>
                          </a:solidFill>
                          <a:latin typeface="+mn-lt"/>
                          <a:cs typeface="Arial" pitchFamily="34" charset="0"/>
                        </a:rPr>
                        <a:t> Dec 2018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13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RM50 Giant Voucher</a:t>
                      </a:r>
                      <a:r>
                        <a:rPr lang="en-US" sz="13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Arial" pitchFamily="34" charset="0"/>
                        </a:rPr>
                        <a:t> </a:t>
                      </a:r>
                      <a:endParaRPr lang="en-MY" sz="1300" b="0" i="0" u="none" strike="noStrike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</a:tr>
              <a:tr h="1119947">
                <a:tc>
                  <a:txBody>
                    <a:bodyPr/>
                    <a:lstStyle/>
                    <a:p>
                      <a:endParaRPr lang="en-US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13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Ringgit plus promotions</a:t>
                      </a:r>
                      <a:endParaRPr lang="en-MY" sz="1300" b="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sz="13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Apply via </a:t>
                      </a:r>
                      <a:r>
                        <a:rPr lang="en-MY" sz="13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Ringgitplus</a:t>
                      </a:r>
                      <a:r>
                        <a:rPr lang="en-MY" sz="13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Approved &amp; disbursed FA </a:t>
                      </a:r>
                      <a:r>
                        <a:rPr lang="en-MY" sz="1300" b="0" i="0" u="sng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&gt;</a:t>
                      </a:r>
                      <a:r>
                        <a:rPr lang="en-MY" sz="13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20K</a:t>
                      </a:r>
                      <a:endParaRPr lang="en-MY" sz="1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b="0" u="none" baseline="0" dirty="0" smtClean="0">
                          <a:solidFill>
                            <a:schemeClr val="tx1"/>
                          </a:solidFill>
                          <a:latin typeface="+mn-lt"/>
                          <a:cs typeface="Arial" pitchFamily="34" charset="0"/>
                        </a:rPr>
                        <a:t>06</a:t>
                      </a:r>
                      <a:r>
                        <a:rPr lang="en-US" sz="1300" b="0" u="none" baseline="30000" dirty="0" smtClean="0">
                          <a:solidFill>
                            <a:schemeClr val="tx1"/>
                          </a:solidFill>
                          <a:latin typeface="+mn-lt"/>
                          <a:cs typeface="Arial" pitchFamily="34" charset="0"/>
                        </a:rPr>
                        <a:t>th</a:t>
                      </a:r>
                      <a:r>
                        <a:rPr lang="en-US" sz="1300" b="0" u="none" baseline="0" dirty="0" smtClean="0">
                          <a:solidFill>
                            <a:schemeClr val="tx1"/>
                          </a:solidFill>
                          <a:latin typeface="+mn-lt"/>
                          <a:cs typeface="Arial" pitchFamily="34" charset="0"/>
                        </a:rPr>
                        <a:t> June’17  - 30</a:t>
                      </a:r>
                      <a:r>
                        <a:rPr lang="en-US" sz="1300" b="0" u="none" baseline="30000" dirty="0" smtClean="0">
                          <a:solidFill>
                            <a:schemeClr val="tx1"/>
                          </a:solidFill>
                          <a:latin typeface="+mn-lt"/>
                          <a:cs typeface="Arial" pitchFamily="34" charset="0"/>
                        </a:rPr>
                        <a:t>th</a:t>
                      </a:r>
                      <a:r>
                        <a:rPr lang="en-US" sz="1300" b="0" u="none" baseline="0" dirty="0" smtClean="0">
                          <a:solidFill>
                            <a:schemeClr val="tx1"/>
                          </a:solidFill>
                          <a:latin typeface="+mn-lt"/>
                          <a:cs typeface="Arial" pitchFamily="34" charset="0"/>
                        </a:rPr>
                        <a:t> Sept 2018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13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RM100 Touch ’n Go Card</a:t>
                      </a:r>
                      <a:endParaRPr lang="en-MY" sz="1300" dirty="0" smtClean="0"/>
                    </a:p>
                  </a:txBody>
                  <a:tcPr anchor="ctr"/>
                </a:tc>
              </a:tr>
              <a:tr h="1119947">
                <a:tc>
                  <a:txBody>
                    <a:bodyPr/>
                    <a:lstStyle/>
                    <a:p>
                      <a:endParaRPr lang="en-US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13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Ringgit plus promotions</a:t>
                      </a:r>
                      <a:endParaRPr lang="en-MY" sz="1300" b="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sz="13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Apply via </a:t>
                      </a:r>
                      <a:r>
                        <a:rPr lang="en-MY" sz="13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Ringgitplus</a:t>
                      </a:r>
                      <a:r>
                        <a:rPr lang="en-MY" sz="13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Approved &amp; disbursed FA : RM1K – RM100K</a:t>
                      </a:r>
                      <a:endParaRPr lang="en-MY" sz="1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b="0" u="none" baseline="0" dirty="0" smtClean="0">
                          <a:solidFill>
                            <a:schemeClr val="tx1"/>
                          </a:solidFill>
                          <a:latin typeface="+mn-lt"/>
                          <a:cs typeface="Arial" pitchFamily="34" charset="0"/>
                        </a:rPr>
                        <a:t>18</a:t>
                      </a:r>
                      <a:r>
                        <a:rPr lang="en-US" sz="1300" b="0" u="none" baseline="30000" dirty="0" smtClean="0">
                          <a:solidFill>
                            <a:schemeClr val="tx1"/>
                          </a:solidFill>
                          <a:latin typeface="+mn-lt"/>
                          <a:cs typeface="Arial" pitchFamily="34" charset="0"/>
                        </a:rPr>
                        <a:t>th</a:t>
                      </a:r>
                      <a:r>
                        <a:rPr lang="en-US" sz="1300" b="0" u="none" baseline="0" dirty="0" smtClean="0">
                          <a:solidFill>
                            <a:schemeClr val="tx1"/>
                          </a:solidFill>
                          <a:latin typeface="+mn-lt"/>
                          <a:cs typeface="Arial" pitchFamily="34" charset="0"/>
                        </a:rPr>
                        <a:t> June 2018 -  18</a:t>
                      </a:r>
                      <a:r>
                        <a:rPr lang="en-US" sz="1300" b="0" u="none" baseline="30000" dirty="0" smtClean="0">
                          <a:solidFill>
                            <a:schemeClr val="tx1"/>
                          </a:solidFill>
                          <a:latin typeface="+mn-lt"/>
                          <a:cs typeface="Arial" pitchFamily="34" charset="0"/>
                        </a:rPr>
                        <a:t>th</a:t>
                      </a:r>
                      <a:r>
                        <a:rPr lang="en-US" sz="1300" b="0" u="none" baseline="0" dirty="0" smtClean="0">
                          <a:solidFill>
                            <a:schemeClr val="tx1"/>
                          </a:solidFill>
                          <a:latin typeface="+mn-lt"/>
                          <a:cs typeface="Arial" pitchFamily="34" charset="0"/>
                        </a:rPr>
                        <a:t> June 2019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 smtClean="0"/>
                        <a:t>Aeon</a:t>
                      </a:r>
                      <a:r>
                        <a:rPr lang="en-US" sz="1300" baseline="0" dirty="0" smtClean="0"/>
                        <a:t> Gift Voucher RM50 </a:t>
                      </a:r>
                      <a:endParaRPr lang="en-MY" sz="1300" dirty="0" smtClean="0"/>
                    </a:p>
                  </a:txBody>
                  <a:tcPr anchor="ctr"/>
                </a:tc>
              </a:tr>
              <a:tr h="1044127">
                <a:tc>
                  <a:txBody>
                    <a:bodyPr/>
                    <a:lstStyle/>
                    <a:p>
                      <a:endParaRPr lang="en-US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b="0" dirty="0" smtClean="0"/>
                        <a:t>Ringgit plus promotions</a:t>
                      </a:r>
                      <a:endParaRPr lang="en-MY" sz="1300" b="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b="0" dirty="0" smtClean="0">
                          <a:solidFill>
                            <a:schemeClr val="tx1"/>
                          </a:solidFill>
                          <a:latin typeface="+mn-lt"/>
                          <a:cs typeface="Arial" pitchFamily="34" charset="0"/>
                        </a:rPr>
                        <a:t>Apply via </a:t>
                      </a:r>
                      <a:r>
                        <a:rPr lang="en-US" sz="1300" b="0" dirty="0" err="1" smtClean="0">
                          <a:solidFill>
                            <a:schemeClr val="tx1"/>
                          </a:solidFill>
                          <a:latin typeface="+mn-lt"/>
                          <a:cs typeface="Arial" pitchFamily="34" charset="0"/>
                        </a:rPr>
                        <a:t>Ringgitplus</a:t>
                      </a:r>
                      <a:r>
                        <a:rPr lang="en-US" sz="1300" b="0" dirty="0" smtClean="0">
                          <a:solidFill>
                            <a:schemeClr val="tx1"/>
                          </a:solidFill>
                          <a:latin typeface="+mn-lt"/>
                          <a:cs typeface="Arial" pitchFamily="34" charset="0"/>
                        </a:rPr>
                        <a:t>, FA: RM5K-RM250K. Tenure up</a:t>
                      </a:r>
                      <a:r>
                        <a:rPr lang="en-US" sz="1300" b="0" baseline="0" dirty="0" smtClean="0">
                          <a:solidFill>
                            <a:schemeClr val="tx1"/>
                          </a:solidFill>
                          <a:latin typeface="+mn-lt"/>
                          <a:cs typeface="Arial" pitchFamily="34" charset="0"/>
                        </a:rPr>
                        <a:t> to 10 </a:t>
                      </a:r>
                      <a:r>
                        <a:rPr lang="en-US" sz="1300" b="0" dirty="0" smtClean="0">
                          <a:solidFill>
                            <a:schemeClr val="tx1"/>
                          </a:solidFill>
                          <a:latin typeface="+mn-lt"/>
                          <a:cs typeface="Arial" pitchFamily="34" charset="0"/>
                        </a:rPr>
                        <a:t>years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 u="none" baseline="0" dirty="0" smtClean="0">
                          <a:solidFill>
                            <a:schemeClr val="tx1"/>
                          </a:solidFill>
                          <a:latin typeface="+mn-lt"/>
                          <a:cs typeface="Arial" pitchFamily="34" charset="0"/>
                        </a:rPr>
                        <a:t>6</a:t>
                      </a:r>
                      <a:r>
                        <a:rPr lang="en-US" sz="1300" b="0" u="none" baseline="30000" dirty="0" smtClean="0">
                          <a:solidFill>
                            <a:schemeClr val="tx1"/>
                          </a:solidFill>
                          <a:latin typeface="+mn-lt"/>
                          <a:cs typeface="Arial" pitchFamily="34" charset="0"/>
                        </a:rPr>
                        <a:t>th</a:t>
                      </a:r>
                      <a:r>
                        <a:rPr lang="en-US" sz="1300" b="0" u="none" baseline="0" dirty="0" smtClean="0">
                          <a:solidFill>
                            <a:schemeClr val="tx1"/>
                          </a:solidFill>
                          <a:latin typeface="+mn-lt"/>
                          <a:cs typeface="Arial" pitchFamily="34" charset="0"/>
                        </a:rPr>
                        <a:t> Sept – 5</a:t>
                      </a:r>
                      <a:r>
                        <a:rPr lang="en-US" sz="1300" b="0" u="none" baseline="30000" dirty="0" smtClean="0">
                          <a:solidFill>
                            <a:schemeClr val="tx1"/>
                          </a:solidFill>
                          <a:latin typeface="+mn-lt"/>
                          <a:cs typeface="Arial" pitchFamily="34" charset="0"/>
                        </a:rPr>
                        <a:t>th</a:t>
                      </a:r>
                      <a:r>
                        <a:rPr lang="en-US" sz="1300" b="0" u="none" baseline="0" dirty="0" smtClean="0">
                          <a:solidFill>
                            <a:schemeClr val="tx1"/>
                          </a:solidFill>
                          <a:latin typeface="+mn-lt"/>
                          <a:cs typeface="Arial" pitchFamily="34" charset="0"/>
                        </a:rPr>
                        <a:t> Oct 2018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sz="13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 </a:t>
                      </a:r>
                      <a:r>
                        <a:rPr lang="en-MY" sz="13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Oppo</a:t>
                      </a:r>
                      <a:r>
                        <a:rPr lang="en-MY" sz="13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Smartphone + 1 </a:t>
                      </a:r>
                      <a:r>
                        <a:rPr lang="en-MY" sz="13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simcard</a:t>
                      </a:r>
                      <a:r>
                        <a:rPr lang="en-MY" sz="13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+ 1 </a:t>
                      </a:r>
                      <a:r>
                        <a:rPr lang="en-MY" sz="13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powerbank</a:t>
                      </a:r>
                      <a:endParaRPr lang="en-MY" sz="1300" b="0" i="0" u="none" strike="noStrike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</a:tr>
              <a:tr h="971786">
                <a:tc>
                  <a:txBody>
                    <a:bodyPr/>
                    <a:lstStyle/>
                    <a:p>
                      <a:endParaRPr lang="en-US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b="0" dirty="0" smtClean="0"/>
                        <a:t>Ringgit plus promotions</a:t>
                      </a:r>
                      <a:endParaRPr lang="en-MY" sz="1300" b="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b="0" dirty="0" smtClean="0">
                          <a:solidFill>
                            <a:schemeClr val="tx1"/>
                          </a:solidFill>
                          <a:latin typeface="+mn-lt"/>
                          <a:cs typeface="Arial" pitchFamily="34" charset="0"/>
                        </a:rPr>
                        <a:t>Apply via </a:t>
                      </a:r>
                      <a:r>
                        <a:rPr lang="en-US" sz="1300" b="0" dirty="0" err="1" smtClean="0">
                          <a:solidFill>
                            <a:schemeClr val="tx1"/>
                          </a:solidFill>
                          <a:latin typeface="+mn-lt"/>
                          <a:cs typeface="Arial" pitchFamily="34" charset="0"/>
                        </a:rPr>
                        <a:t>Ringgitplus</a:t>
                      </a:r>
                      <a:r>
                        <a:rPr lang="en-US" sz="1300" b="0" dirty="0" smtClean="0">
                          <a:solidFill>
                            <a:schemeClr val="tx1"/>
                          </a:solidFill>
                          <a:latin typeface="+mn-lt"/>
                          <a:cs typeface="Arial" pitchFamily="34" charset="0"/>
                        </a:rPr>
                        <a:t>, FA: RM500 -RM50K. Tenure 1 - 5 years</a:t>
                      </a:r>
                      <a:endParaRPr lang="en-US" sz="1300" b="0" dirty="0" smtClean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b="0" u="none" baseline="0" dirty="0" smtClean="0">
                          <a:solidFill>
                            <a:schemeClr val="tx1"/>
                          </a:solidFill>
                          <a:latin typeface="+mn-lt"/>
                          <a:cs typeface="Arial" pitchFamily="34" charset="0"/>
                        </a:rPr>
                        <a:t>10</a:t>
                      </a:r>
                      <a:r>
                        <a:rPr lang="en-US" sz="1300" b="0" u="none" baseline="30000" dirty="0" smtClean="0">
                          <a:solidFill>
                            <a:schemeClr val="tx1"/>
                          </a:solidFill>
                          <a:latin typeface="+mn-lt"/>
                          <a:cs typeface="Arial" pitchFamily="34" charset="0"/>
                        </a:rPr>
                        <a:t>th</a:t>
                      </a:r>
                      <a:r>
                        <a:rPr lang="en-US" sz="1300" b="0" u="none" baseline="0" dirty="0" smtClean="0">
                          <a:solidFill>
                            <a:schemeClr val="tx1"/>
                          </a:solidFill>
                          <a:latin typeface="+mn-lt"/>
                          <a:cs typeface="Arial" pitchFamily="34" charset="0"/>
                        </a:rPr>
                        <a:t> Aug 2017 – 31</a:t>
                      </a:r>
                      <a:r>
                        <a:rPr lang="en-US" sz="1300" b="0" u="none" baseline="30000" dirty="0" smtClean="0">
                          <a:solidFill>
                            <a:schemeClr val="tx1"/>
                          </a:solidFill>
                          <a:latin typeface="+mn-lt"/>
                          <a:cs typeface="Arial" pitchFamily="34" charset="0"/>
                        </a:rPr>
                        <a:t>st</a:t>
                      </a:r>
                      <a:r>
                        <a:rPr lang="en-US" sz="1300" b="0" u="none" baseline="0" dirty="0" smtClean="0">
                          <a:solidFill>
                            <a:schemeClr val="tx1"/>
                          </a:solidFill>
                          <a:latin typeface="+mn-lt"/>
                          <a:cs typeface="Arial" pitchFamily="34" charset="0"/>
                        </a:rPr>
                        <a:t> Dec 2018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b="0" u="none" baseline="0" dirty="0" smtClean="0">
                          <a:solidFill>
                            <a:schemeClr val="tx1"/>
                          </a:solidFill>
                          <a:latin typeface="+mn-lt"/>
                          <a:cs typeface="Arial" pitchFamily="34" charset="0"/>
                        </a:rPr>
                        <a:t>RM30 AEON Voucher </a:t>
                      </a:r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870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472" y="4581128"/>
            <a:ext cx="1455917" cy="6480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06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480" y="5661248"/>
            <a:ext cx="1306960" cy="5040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472" y="2420888"/>
            <a:ext cx="1353580" cy="5821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178" y="1268760"/>
            <a:ext cx="1512168" cy="576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6258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162" y="3429000"/>
            <a:ext cx="838200" cy="8233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07685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extBox 5"/>
          <p:cNvSpPr txBox="1">
            <a:spLocks noChangeArrowheads="1"/>
          </p:cNvSpPr>
          <p:nvPr/>
        </p:nvSpPr>
        <p:spPr bwMode="auto">
          <a:xfrm>
            <a:off x="76200" y="76200"/>
            <a:ext cx="9525000" cy="4930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lnSpc>
                <a:spcPct val="93000"/>
              </a:lnSpc>
              <a:spcBef>
                <a:spcPts val="1125"/>
              </a:spcBef>
              <a:buClr>
                <a:srgbClr val="000000"/>
              </a:buClr>
              <a:buSzPct val="100000"/>
              <a:buFont typeface="Arial" charset="0"/>
              <a:buNone/>
            </a:pPr>
            <a:r>
              <a:rPr lang="en-US" dirty="0"/>
              <a:t>Personal Financing </a:t>
            </a:r>
            <a:r>
              <a:rPr lang="en-US" dirty="0" smtClean="0"/>
              <a:t>Campaign </a:t>
            </a:r>
            <a:r>
              <a:rPr lang="en-US" dirty="0" smtClean="0">
                <a:solidFill>
                  <a:srgbClr val="3333FF"/>
                </a:solidFill>
              </a:rPr>
              <a:t>Market Comparison</a:t>
            </a:r>
            <a:endParaRPr lang="en-US" dirty="0">
              <a:solidFill>
                <a:srgbClr val="3333FF"/>
              </a:solidFill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342412"/>
              </p:ext>
            </p:extLst>
          </p:nvPr>
        </p:nvGraphicFramePr>
        <p:xfrm>
          <a:off x="76199" y="570403"/>
          <a:ext cx="9773345" cy="404618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36441"/>
                <a:gridCol w="1584176"/>
                <a:gridCol w="2952328"/>
                <a:gridCol w="1584176"/>
                <a:gridCol w="2016224"/>
              </a:tblGrid>
              <a:tr h="486791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rgbClr val="3333FF"/>
                          </a:solidFill>
                        </a:rPr>
                        <a:t>Bank / FI</a:t>
                      </a:r>
                      <a:endParaRPr lang="en-MY" sz="1400" b="1" dirty="0">
                        <a:solidFill>
                          <a:srgbClr val="3333FF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 smtClean="0">
                          <a:solidFill>
                            <a:srgbClr val="3333FF"/>
                          </a:solidFill>
                          <a:latin typeface="Arial" pitchFamily="34" charset="0"/>
                          <a:cs typeface="Arial" pitchFamily="34" charset="0"/>
                        </a:rPr>
                        <a:t>Ringgit</a:t>
                      </a:r>
                      <a:r>
                        <a:rPr lang="en-US" sz="1400" b="1" baseline="0" dirty="0" smtClean="0">
                          <a:solidFill>
                            <a:srgbClr val="3333FF"/>
                          </a:solidFill>
                          <a:latin typeface="Arial" pitchFamily="34" charset="0"/>
                          <a:cs typeface="Arial" pitchFamily="34" charset="0"/>
                        </a:rPr>
                        <a:t> P</a:t>
                      </a:r>
                      <a:r>
                        <a:rPr lang="en-US" sz="1400" b="1" dirty="0" smtClean="0">
                          <a:solidFill>
                            <a:srgbClr val="3333FF"/>
                          </a:solidFill>
                          <a:latin typeface="Arial" pitchFamily="34" charset="0"/>
                          <a:cs typeface="Arial" pitchFamily="34" charset="0"/>
                        </a:rPr>
                        <a:t>lus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rgbClr val="3333FF"/>
                          </a:solidFill>
                        </a:rPr>
                        <a:t>Features</a:t>
                      </a:r>
                      <a:endParaRPr lang="en-MY" sz="1400" b="1" dirty="0">
                        <a:solidFill>
                          <a:srgbClr val="3333FF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rgbClr val="3333FF"/>
                          </a:solidFill>
                        </a:rPr>
                        <a:t>Duration</a:t>
                      </a:r>
                      <a:endParaRPr lang="en-MY" sz="1400" b="1" dirty="0">
                        <a:solidFill>
                          <a:srgbClr val="3333FF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rgbClr val="3333FF"/>
                          </a:solidFill>
                        </a:rPr>
                        <a:t>Rewards</a:t>
                      </a:r>
                      <a:endParaRPr lang="en-MY" sz="1400" b="1" dirty="0">
                        <a:solidFill>
                          <a:srgbClr val="3333FF"/>
                        </a:solidFill>
                      </a:endParaRPr>
                    </a:p>
                  </a:txBody>
                  <a:tcPr anchor="ctr"/>
                </a:tc>
              </a:tr>
              <a:tr h="931646">
                <a:tc>
                  <a:txBody>
                    <a:bodyPr/>
                    <a:lstStyle/>
                    <a:p>
                      <a:endParaRPr lang="en-US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13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Ringgit plus promotions</a:t>
                      </a:r>
                      <a:endParaRPr lang="en-MY" sz="1300" b="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13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Apply via </a:t>
                      </a:r>
                      <a:r>
                        <a:rPr lang="en-MY" sz="13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Ringgitplus</a:t>
                      </a:r>
                      <a:r>
                        <a:rPr lang="en-MY" sz="13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13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FA:RM5K- RM150K.Tenure 1 - 7yrs</a:t>
                      </a:r>
                      <a:endParaRPr lang="en-US" sz="1300" b="1" dirty="0" smtClean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b="0" u="none" baseline="0" dirty="0" smtClean="0">
                          <a:solidFill>
                            <a:schemeClr val="tx1"/>
                          </a:solidFill>
                          <a:latin typeface="+mn-lt"/>
                          <a:cs typeface="Arial" pitchFamily="34" charset="0"/>
                        </a:rPr>
                        <a:t>20</a:t>
                      </a:r>
                      <a:r>
                        <a:rPr lang="en-US" sz="1300" b="0" u="none" baseline="30000" dirty="0" smtClean="0">
                          <a:solidFill>
                            <a:schemeClr val="tx1"/>
                          </a:solidFill>
                          <a:latin typeface="+mn-lt"/>
                          <a:cs typeface="Arial" pitchFamily="34" charset="0"/>
                        </a:rPr>
                        <a:t>th</a:t>
                      </a:r>
                      <a:r>
                        <a:rPr lang="en-US" sz="1300" b="0" u="none" baseline="0" dirty="0" smtClean="0">
                          <a:solidFill>
                            <a:schemeClr val="tx1"/>
                          </a:solidFill>
                          <a:latin typeface="+mn-lt"/>
                          <a:cs typeface="Arial" pitchFamily="34" charset="0"/>
                        </a:rPr>
                        <a:t> July – 31</a:t>
                      </a:r>
                      <a:r>
                        <a:rPr lang="en-US" sz="1300" b="0" u="none" baseline="30000" dirty="0" smtClean="0">
                          <a:solidFill>
                            <a:schemeClr val="tx1"/>
                          </a:solidFill>
                          <a:latin typeface="+mn-lt"/>
                          <a:cs typeface="Arial" pitchFamily="34" charset="0"/>
                        </a:rPr>
                        <a:t>st</a:t>
                      </a:r>
                      <a:r>
                        <a:rPr lang="en-US" sz="1300" b="0" u="none" baseline="0" dirty="0" smtClean="0">
                          <a:solidFill>
                            <a:schemeClr val="tx1"/>
                          </a:solidFill>
                          <a:latin typeface="+mn-lt"/>
                          <a:cs typeface="Arial" pitchFamily="34" charset="0"/>
                        </a:rPr>
                        <a:t> Sept 2018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b="0" u="none" baseline="0" dirty="0" smtClean="0">
                          <a:solidFill>
                            <a:schemeClr val="tx1"/>
                          </a:solidFill>
                          <a:latin typeface="+mn-lt"/>
                          <a:cs typeface="Arial" pitchFamily="34" charset="0"/>
                        </a:rPr>
                        <a:t>RM50 Petrol Voucher</a:t>
                      </a:r>
                    </a:p>
                  </a:txBody>
                  <a:tcPr anchor="ctr"/>
                </a:tc>
              </a:tr>
              <a:tr h="864096">
                <a:tc>
                  <a:txBody>
                    <a:bodyPr/>
                    <a:lstStyle/>
                    <a:p>
                      <a:endParaRPr lang="en-US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13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Ringgit plus promotions</a:t>
                      </a:r>
                      <a:endParaRPr lang="en-MY" sz="1300" b="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13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Apply via </a:t>
                      </a:r>
                      <a:r>
                        <a:rPr lang="en-MY" sz="13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Ringgitplus</a:t>
                      </a:r>
                      <a:r>
                        <a:rPr lang="en-MY" sz="13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13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FA:RM21K- RM150K Tenure 1 - 5yrs</a:t>
                      </a:r>
                      <a:endParaRPr lang="en-US" sz="1300" b="1" dirty="0" smtClean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u="none" baseline="0" dirty="0" smtClean="0">
                          <a:solidFill>
                            <a:schemeClr val="tx1"/>
                          </a:solidFill>
                          <a:latin typeface="+mn-lt"/>
                          <a:cs typeface="Arial" pitchFamily="34" charset="0"/>
                        </a:rPr>
                        <a:t>6</a:t>
                      </a:r>
                      <a:r>
                        <a:rPr lang="en-US" sz="1400" b="0" u="none" baseline="30000" dirty="0" smtClean="0">
                          <a:solidFill>
                            <a:schemeClr val="tx1"/>
                          </a:solidFill>
                          <a:latin typeface="+mn-lt"/>
                          <a:cs typeface="Arial" pitchFamily="34" charset="0"/>
                        </a:rPr>
                        <a:t>th</a:t>
                      </a:r>
                      <a:r>
                        <a:rPr lang="en-US" sz="1400" b="0" u="none" baseline="0" dirty="0" smtClean="0">
                          <a:solidFill>
                            <a:schemeClr val="tx1"/>
                          </a:solidFill>
                          <a:latin typeface="+mn-lt"/>
                          <a:cs typeface="Arial" pitchFamily="34" charset="0"/>
                        </a:rPr>
                        <a:t> Sept  - 5</a:t>
                      </a:r>
                      <a:r>
                        <a:rPr lang="en-US" sz="1400" b="0" u="none" baseline="30000" dirty="0" smtClean="0">
                          <a:solidFill>
                            <a:schemeClr val="tx1"/>
                          </a:solidFill>
                          <a:latin typeface="+mn-lt"/>
                          <a:cs typeface="Arial" pitchFamily="34" charset="0"/>
                        </a:rPr>
                        <a:t>th</a:t>
                      </a:r>
                      <a:r>
                        <a:rPr lang="en-US" sz="1400" b="0" u="none" baseline="0" dirty="0" smtClean="0">
                          <a:solidFill>
                            <a:schemeClr val="tx1"/>
                          </a:solidFill>
                          <a:latin typeface="+mn-lt"/>
                          <a:cs typeface="Arial" pitchFamily="34" charset="0"/>
                        </a:rPr>
                        <a:t> Oct 2018</a:t>
                      </a:r>
                      <a:endParaRPr lang="en-US" sz="1300" b="0" u="none" baseline="0" dirty="0" smtClean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13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 </a:t>
                      </a:r>
                      <a:r>
                        <a:rPr lang="en-MY" sz="13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Oppo</a:t>
                      </a:r>
                      <a:r>
                        <a:rPr lang="en-MY" sz="13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Smartphone + 1 </a:t>
                      </a:r>
                      <a:r>
                        <a:rPr lang="en-MY" sz="13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simcard</a:t>
                      </a:r>
                      <a:r>
                        <a:rPr lang="en-MY" sz="13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+ 1 </a:t>
                      </a:r>
                      <a:r>
                        <a:rPr lang="en-MY" sz="13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powerbank</a:t>
                      </a:r>
                      <a:r>
                        <a:rPr lang="en-US" sz="13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Arial" pitchFamily="34" charset="0"/>
                        </a:rPr>
                        <a:t> + 1 year </a:t>
                      </a:r>
                      <a:r>
                        <a:rPr lang="en-US" sz="1300" b="0" i="0" u="none" strike="noStrike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Arial" pitchFamily="34" charset="0"/>
                        </a:rPr>
                        <a:t>iFlix</a:t>
                      </a:r>
                      <a:endParaRPr lang="en-MY" sz="1300" b="0" i="0" u="none" strike="noStrike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</a:tr>
              <a:tr h="936104">
                <a:tc>
                  <a:txBody>
                    <a:bodyPr/>
                    <a:lstStyle/>
                    <a:p>
                      <a:endParaRPr lang="en-US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13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Ringgit plus promotions</a:t>
                      </a:r>
                      <a:endParaRPr lang="en-MY" sz="1300" b="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13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Apply via </a:t>
                      </a:r>
                      <a:r>
                        <a:rPr lang="en-MY" sz="13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Ringgitplus</a:t>
                      </a:r>
                      <a:r>
                        <a:rPr lang="en-MY" sz="13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13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FA:RM5K- RM150K. Tenure 2 - 5yrs</a:t>
                      </a:r>
                      <a:endParaRPr lang="en-US" sz="1300" b="1" dirty="0" smtClean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 u="none" baseline="0" dirty="0" smtClean="0">
                          <a:solidFill>
                            <a:schemeClr val="tx1"/>
                          </a:solidFill>
                          <a:latin typeface="+mn-lt"/>
                          <a:cs typeface="Arial" pitchFamily="34" charset="0"/>
                        </a:rPr>
                        <a:t>6</a:t>
                      </a:r>
                      <a:r>
                        <a:rPr lang="en-US" sz="1300" b="0" u="none" baseline="30000" dirty="0" smtClean="0">
                          <a:solidFill>
                            <a:schemeClr val="tx1"/>
                          </a:solidFill>
                          <a:latin typeface="+mn-lt"/>
                          <a:cs typeface="Arial" pitchFamily="34" charset="0"/>
                        </a:rPr>
                        <a:t>th</a:t>
                      </a:r>
                      <a:r>
                        <a:rPr lang="en-US" sz="1300" b="0" u="none" baseline="0" dirty="0" smtClean="0">
                          <a:solidFill>
                            <a:schemeClr val="tx1"/>
                          </a:solidFill>
                          <a:latin typeface="+mn-lt"/>
                          <a:cs typeface="Arial" pitchFamily="34" charset="0"/>
                        </a:rPr>
                        <a:t> Sept – 5</a:t>
                      </a:r>
                      <a:r>
                        <a:rPr lang="en-US" sz="1300" b="0" u="none" baseline="30000" dirty="0" smtClean="0">
                          <a:solidFill>
                            <a:schemeClr val="tx1"/>
                          </a:solidFill>
                          <a:latin typeface="+mn-lt"/>
                          <a:cs typeface="Arial" pitchFamily="34" charset="0"/>
                        </a:rPr>
                        <a:t>th</a:t>
                      </a:r>
                      <a:r>
                        <a:rPr lang="en-US" sz="1300" b="0" u="none" baseline="0" dirty="0" smtClean="0">
                          <a:solidFill>
                            <a:schemeClr val="tx1"/>
                          </a:solidFill>
                          <a:latin typeface="+mn-lt"/>
                          <a:cs typeface="Arial" pitchFamily="34" charset="0"/>
                        </a:rPr>
                        <a:t> Oct 2018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13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 </a:t>
                      </a:r>
                      <a:r>
                        <a:rPr lang="en-MY" sz="13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Oppo</a:t>
                      </a:r>
                      <a:r>
                        <a:rPr lang="en-MY" sz="13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Smartphone + 1 </a:t>
                      </a:r>
                      <a:r>
                        <a:rPr lang="en-MY" sz="13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simcard</a:t>
                      </a:r>
                      <a:r>
                        <a:rPr lang="en-MY" sz="13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+ 1 </a:t>
                      </a:r>
                      <a:r>
                        <a:rPr lang="en-MY" sz="13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powerbank</a:t>
                      </a:r>
                      <a:r>
                        <a:rPr lang="en-US" sz="13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Arial" pitchFamily="34" charset="0"/>
                        </a:rPr>
                        <a:t> + 1 year </a:t>
                      </a:r>
                      <a:r>
                        <a:rPr lang="en-US" sz="1300" b="0" i="0" u="none" strike="noStrike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Arial" pitchFamily="34" charset="0"/>
                        </a:rPr>
                        <a:t>iFlix</a:t>
                      </a:r>
                      <a:endParaRPr lang="en-MY" sz="1300" b="0" i="0" u="none" strike="noStrike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</a:tr>
              <a:tr h="827546">
                <a:tc>
                  <a:txBody>
                    <a:bodyPr/>
                    <a:lstStyle/>
                    <a:p>
                      <a:endParaRPr lang="en-US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13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Ringgit plus promotions</a:t>
                      </a:r>
                      <a:endParaRPr lang="en-MY" sz="1300" b="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13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Apply via </a:t>
                      </a:r>
                      <a:r>
                        <a:rPr lang="en-MY" sz="13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Ringgitplus</a:t>
                      </a:r>
                      <a:r>
                        <a:rPr lang="en-MY" sz="13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13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FA:RM3K- RM250K. Tenure 1 - 5yrs</a:t>
                      </a:r>
                      <a:endParaRPr lang="en-US" sz="1300" b="1" dirty="0" smtClean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b="0" u="none" baseline="0" dirty="0" smtClean="0">
                          <a:solidFill>
                            <a:schemeClr val="tx1"/>
                          </a:solidFill>
                          <a:latin typeface="+mn-lt"/>
                          <a:cs typeface="Arial" pitchFamily="34" charset="0"/>
                        </a:rPr>
                        <a:t>31</a:t>
                      </a:r>
                      <a:r>
                        <a:rPr lang="en-US" sz="1300" b="0" u="none" baseline="30000" dirty="0" smtClean="0">
                          <a:solidFill>
                            <a:schemeClr val="tx1"/>
                          </a:solidFill>
                          <a:latin typeface="+mn-lt"/>
                          <a:cs typeface="Arial" pitchFamily="34" charset="0"/>
                        </a:rPr>
                        <a:t>st</a:t>
                      </a:r>
                      <a:r>
                        <a:rPr lang="en-US" sz="1300" b="0" u="none" baseline="0" dirty="0" smtClean="0">
                          <a:solidFill>
                            <a:schemeClr val="tx1"/>
                          </a:solidFill>
                          <a:latin typeface="+mn-lt"/>
                          <a:cs typeface="Arial" pitchFamily="34" charset="0"/>
                        </a:rPr>
                        <a:t> July – 30</a:t>
                      </a:r>
                      <a:r>
                        <a:rPr lang="en-US" sz="1300" b="0" u="none" baseline="30000" dirty="0" smtClean="0">
                          <a:solidFill>
                            <a:schemeClr val="tx1"/>
                          </a:solidFill>
                          <a:latin typeface="+mn-lt"/>
                          <a:cs typeface="Arial" pitchFamily="34" charset="0"/>
                        </a:rPr>
                        <a:t>th</a:t>
                      </a:r>
                      <a:r>
                        <a:rPr lang="en-US" sz="1300" b="0" u="none" baseline="0" dirty="0" smtClean="0">
                          <a:solidFill>
                            <a:schemeClr val="tx1"/>
                          </a:solidFill>
                          <a:latin typeface="+mn-lt"/>
                          <a:cs typeface="Arial" pitchFamily="34" charset="0"/>
                        </a:rPr>
                        <a:t> Sept 2018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RM50 Giant Gift Card</a:t>
                      </a:r>
                      <a:endParaRPr lang="en-MY" sz="1300" b="0" i="0" u="none" strike="noStrike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83970" name="Picture 2" descr="C:\Users\A140223\Desktop\untitled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406" y="2132856"/>
            <a:ext cx="1260187" cy="576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01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78" y="3102471"/>
            <a:ext cx="1175638" cy="470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673" y="1340768"/>
            <a:ext cx="1335951" cy="5040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185" y="3861048"/>
            <a:ext cx="1275232" cy="6480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87607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extBox 5"/>
          <p:cNvSpPr txBox="1">
            <a:spLocks noChangeArrowheads="1"/>
          </p:cNvSpPr>
          <p:nvPr/>
        </p:nvSpPr>
        <p:spPr bwMode="auto">
          <a:xfrm>
            <a:off x="76200" y="76200"/>
            <a:ext cx="9525000" cy="4930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eaLnBrk="0" hangingPunct="0">
              <a:lnSpc>
                <a:spcPct val="93000"/>
              </a:lnSpc>
              <a:spcBef>
                <a:spcPts val="1125"/>
              </a:spcBef>
              <a:buClr>
                <a:srgbClr val="000000"/>
              </a:buClr>
              <a:buSzPct val="100000"/>
              <a:buFont typeface="Arial" charset="0"/>
              <a:buNone/>
            </a:pPr>
            <a:r>
              <a:rPr lang="en-US" dirty="0"/>
              <a:t>Personal Financing </a:t>
            </a:r>
            <a:r>
              <a:rPr lang="en-US" sz="1600" dirty="0">
                <a:solidFill>
                  <a:srgbClr val="0000FF"/>
                </a:solidFill>
              </a:rPr>
              <a:t>(Risk Category: Market Risk: New &amp; existing campaign)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8914979"/>
              </p:ext>
            </p:extLst>
          </p:nvPr>
        </p:nvGraphicFramePr>
        <p:xfrm>
          <a:off x="56456" y="581781"/>
          <a:ext cx="9829800" cy="60563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5397"/>
                <a:gridCol w="4693235"/>
                <a:gridCol w="4141168"/>
              </a:tblGrid>
              <a:tr h="398947">
                <a:tc>
                  <a:txBody>
                    <a:bodyPr/>
                    <a:lstStyle/>
                    <a:p>
                      <a:pPr algn="ctr"/>
                      <a:r>
                        <a:rPr lang="en-US" sz="1100" b="1" u="none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Campaign</a:t>
                      </a:r>
                      <a:endParaRPr lang="en-US" sz="1100" b="1" u="none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b="1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Kuwait</a:t>
                      </a:r>
                      <a:r>
                        <a:rPr lang="en-US" sz="1300" b="1" baseline="0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 Finance</a:t>
                      </a:r>
                      <a:endParaRPr lang="en-US" sz="1300" b="1" dirty="0" smtClean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b="1" dirty="0" smtClean="0">
                          <a:solidFill>
                            <a:schemeClr val="tx1"/>
                          </a:solidFill>
                        </a:rPr>
                        <a:t>Features</a:t>
                      </a:r>
                      <a:endParaRPr lang="en-MY" sz="13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736304">
                <a:tc rowSpan="3">
                  <a:txBody>
                    <a:bodyPr/>
                    <a:lstStyle/>
                    <a:p>
                      <a:pPr algn="l"/>
                      <a:r>
                        <a:rPr lang="en-MY" sz="1150" b="1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Ringgitplus</a:t>
                      </a:r>
                      <a:r>
                        <a:rPr lang="en-MY" sz="1150" b="1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rewards</a:t>
                      </a:r>
                      <a:endParaRPr lang="en-US" sz="1150" b="1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50" b="1" u="sng" dirty="0" smtClean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+mn-lt"/>
                          <a:cs typeface="Arial" pitchFamily="34" charset="0"/>
                        </a:rPr>
                        <a:t>Eligibility :</a:t>
                      </a:r>
                      <a:r>
                        <a:rPr lang="en-US" sz="1200" b="1" baseline="0" dirty="0" smtClean="0">
                          <a:solidFill>
                            <a:schemeClr val="tx1"/>
                          </a:solidFill>
                          <a:latin typeface="+mn-lt"/>
                          <a:cs typeface="Arial" pitchFamily="34" charset="0"/>
                        </a:rPr>
                        <a:t> </a:t>
                      </a:r>
                      <a:r>
                        <a:rPr lang="en-US" sz="12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Open to all customers apply online via Ringgit plus website and are subsequently approved and disbursed.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i="0" u="none" strike="noStrike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FA</a:t>
                      </a:r>
                      <a:r>
                        <a:rPr lang="en-US" sz="12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: RM5,000 – RM250,000. </a:t>
                      </a:r>
                      <a:r>
                        <a:rPr lang="en-US" sz="1200" b="1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Profit rate</a:t>
                      </a:r>
                      <a:r>
                        <a:rPr lang="en-US" sz="12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as low as 6% p.a.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Tenure :</a:t>
                      </a:r>
                      <a:r>
                        <a:rPr lang="en-US" sz="12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2 - 10 years. 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u="none" baseline="0" dirty="0" smtClean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u="none" baseline="0" dirty="0" smtClean="0">
                          <a:solidFill>
                            <a:schemeClr val="tx1"/>
                          </a:solidFill>
                          <a:latin typeface="+mn-lt"/>
                          <a:cs typeface="Arial" pitchFamily="34" charset="0"/>
                        </a:rPr>
                        <a:t>Campaign Durations </a:t>
                      </a:r>
                      <a:r>
                        <a:rPr lang="en-US" sz="1200" b="0" u="none" baseline="0" dirty="0" smtClean="0">
                          <a:solidFill>
                            <a:schemeClr val="tx1"/>
                          </a:solidFill>
                          <a:latin typeface="+mn-lt"/>
                          <a:cs typeface="Arial" pitchFamily="34" charset="0"/>
                        </a:rPr>
                        <a:t>: Application on 6</a:t>
                      </a:r>
                      <a:r>
                        <a:rPr lang="en-US" sz="1200" b="0" u="none" baseline="30000" dirty="0" smtClean="0">
                          <a:solidFill>
                            <a:schemeClr val="tx1"/>
                          </a:solidFill>
                          <a:latin typeface="+mn-lt"/>
                          <a:cs typeface="Arial" pitchFamily="34" charset="0"/>
                        </a:rPr>
                        <a:t>th</a:t>
                      </a:r>
                      <a:r>
                        <a:rPr lang="en-US" sz="1200" b="0" u="none" baseline="0" dirty="0" smtClean="0">
                          <a:solidFill>
                            <a:schemeClr val="tx1"/>
                          </a:solidFill>
                          <a:latin typeface="+mn-lt"/>
                          <a:cs typeface="Arial" pitchFamily="34" charset="0"/>
                        </a:rPr>
                        <a:t> Sept – 5</a:t>
                      </a:r>
                      <a:r>
                        <a:rPr lang="en-US" sz="1200" b="0" u="none" baseline="30000" dirty="0" smtClean="0">
                          <a:solidFill>
                            <a:schemeClr val="tx1"/>
                          </a:solidFill>
                          <a:latin typeface="+mn-lt"/>
                          <a:cs typeface="Arial" pitchFamily="34" charset="0"/>
                        </a:rPr>
                        <a:t>th</a:t>
                      </a:r>
                      <a:r>
                        <a:rPr lang="en-US" sz="1200" b="0" u="none" baseline="0" dirty="0" smtClean="0">
                          <a:solidFill>
                            <a:schemeClr val="tx1"/>
                          </a:solidFill>
                          <a:latin typeface="+mn-lt"/>
                          <a:cs typeface="Arial" pitchFamily="34" charset="0"/>
                        </a:rPr>
                        <a:t> Oct 2018, Approved and Successfully disbursed by 31</a:t>
                      </a:r>
                      <a:r>
                        <a:rPr lang="en-US" sz="1200" b="0" u="none" baseline="30000" dirty="0" smtClean="0">
                          <a:solidFill>
                            <a:schemeClr val="tx1"/>
                          </a:solidFill>
                          <a:latin typeface="+mn-lt"/>
                          <a:cs typeface="Arial" pitchFamily="34" charset="0"/>
                        </a:rPr>
                        <a:t>st</a:t>
                      </a:r>
                      <a:r>
                        <a:rPr lang="en-US" sz="1200" b="0" u="none" baseline="0" dirty="0" smtClean="0">
                          <a:solidFill>
                            <a:schemeClr val="tx1"/>
                          </a:solidFill>
                          <a:latin typeface="+mn-lt"/>
                          <a:cs typeface="Arial" pitchFamily="34" charset="0"/>
                        </a:rPr>
                        <a:t> Jan 2019.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u="none" baseline="0" dirty="0" smtClean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u="none" baseline="0" dirty="0" smtClean="0">
                          <a:solidFill>
                            <a:schemeClr val="tx1"/>
                          </a:solidFill>
                          <a:latin typeface="+mn-lt"/>
                          <a:cs typeface="Arial" pitchFamily="34" charset="0"/>
                        </a:rPr>
                        <a:t>Rewards: </a:t>
                      </a:r>
                      <a:r>
                        <a:rPr lang="en-US" sz="1200" b="0" u="none" baseline="0" dirty="0" smtClean="0">
                          <a:solidFill>
                            <a:schemeClr val="tx1"/>
                          </a:solidFill>
                          <a:latin typeface="+mn-lt"/>
                          <a:cs typeface="Arial" pitchFamily="34" charset="0"/>
                        </a:rPr>
                        <a:t>1 </a:t>
                      </a:r>
                      <a:r>
                        <a:rPr lang="en-US" sz="1200" b="0" u="none" baseline="0" dirty="0" err="1" smtClean="0">
                          <a:solidFill>
                            <a:schemeClr val="tx1"/>
                          </a:solidFill>
                          <a:latin typeface="+mn-lt"/>
                          <a:cs typeface="Arial" pitchFamily="34" charset="0"/>
                        </a:rPr>
                        <a:t>Oppo</a:t>
                      </a:r>
                      <a:r>
                        <a:rPr lang="en-US" sz="1200" b="0" u="none" baseline="0" dirty="0" smtClean="0">
                          <a:solidFill>
                            <a:schemeClr val="tx1"/>
                          </a:solidFill>
                          <a:latin typeface="+mn-lt"/>
                          <a:cs typeface="Arial" pitchFamily="34" charset="0"/>
                        </a:rPr>
                        <a:t> smartphone A71K, 1GetFi </a:t>
                      </a:r>
                      <a:r>
                        <a:rPr lang="en-US" sz="1200" b="0" u="none" baseline="0" dirty="0" err="1" smtClean="0">
                          <a:solidFill>
                            <a:schemeClr val="tx1"/>
                          </a:solidFill>
                          <a:latin typeface="+mn-lt"/>
                          <a:cs typeface="Arial" pitchFamily="34" charset="0"/>
                        </a:rPr>
                        <a:t>simcard</a:t>
                      </a:r>
                      <a:r>
                        <a:rPr lang="en-US" sz="1200" b="0" u="none" baseline="0" dirty="0" smtClean="0">
                          <a:solidFill>
                            <a:schemeClr val="tx1"/>
                          </a:solidFill>
                          <a:latin typeface="+mn-lt"/>
                          <a:cs typeface="Arial" pitchFamily="34" charset="0"/>
                        </a:rPr>
                        <a:t>, 1 </a:t>
                      </a:r>
                      <a:r>
                        <a:rPr lang="en-US" sz="1200" b="0" u="none" baseline="0" dirty="0" err="1" smtClean="0">
                          <a:solidFill>
                            <a:schemeClr val="tx1"/>
                          </a:solidFill>
                          <a:latin typeface="+mn-lt"/>
                          <a:cs typeface="Arial" pitchFamily="34" charset="0"/>
                        </a:rPr>
                        <a:t>Ringgitplus</a:t>
                      </a:r>
                      <a:r>
                        <a:rPr lang="en-US" sz="1200" b="0" u="none" baseline="0" dirty="0" smtClean="0">
                          <a:solidFill>
                            <a:schemeClr val="tx1"/>
                          </a:solidFill>
                          <a:latin typeface="+mn-lt"/>
                          <a:cs typeface="Arial" pitchFamily="34" charset="0"/>
                        </a:rPr>
                        <a:t> </a:t>
                      </a:r>
                      <a:r>
                        <a:rPr lang="en-US" sz="1200" b="0" u="none" baseline="0" dirty="0" err="1" smtClean="0">
                          <a:solidFill>
                            <a:schemeClr val="tx1"/>
                          </a:solidFill>
                          <a:latin typeface="+mn-lt"/>
                          <a:cs typeface="Arial" pitchFamily="34" charset="0"/>
                        </a:rPr>
                        <a:t>Powerbank</a:t>
                      </a:r>
                      <a:endParaRPr lang="en-US" sz="1200" b="0" u="none" baseline="0" dirty="0" smtClean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70891">
                <a:tc vMerge="1">
                  <a:txBody>
                    <a:bodyPr/>
                    <a:lstStyle/>
                    <a:p>
                      <a:pPr algn="l"/>
                      <a:endParaRPr lang="en-US" sz="1150" b="1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JCL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50" b="0" u="none" baseline="0" dirty="0" smtClean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639178">
                <a:tc vMerge="1">
                  <a:txBody>
                    <a:bodyPr/>
                    <a:lstStyle/>
                    <a:p>
                      <a:pPr algn="l"/>
                      <a:endParaRPr lang="en-US" sz="1150" b="1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50" b="1" u="sng" dirty="0" smtClean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50" b="1" dirty="0" smtClean="0">
                          <a:solidFill>
                            <a:schemeClr val="tx1"/>
                          </a:solidFill>
                          <a:latin typeface="+mn-lt"/>
                          <a:cs typeface="Arial" pitchFamily="34" charset="0"/>
                        </a:rPr>
                        <a:t>Eligibility :</a:t>
                      </a:r>
                      <a:r>
                        <a:rPr lang="en-US" sz="1150" b="1" baseline="0" dirty="0" smtClean="0">
                          <a:solidFill>
                            <a:schemeClr val="tx1"/>
                          </a:solidFill>
                          <a:latin typeface="+mn-lt"/>
                          <a:cs typeface="Arial" pitchFamily="34" charset="0"/>
                        </a:rPr>
                        <a:t> </a:t>
                      </a:r>
                      <a:r>
                        <a:rPr lang="en-US" sz="115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Open to all customers apply online via Ringgit plus website and are subsequently approved and disbursed by JCL . 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0" i="0" u="none" strike="noStrike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50" b="1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FA  :</a:t>
                      </a:r>
                      <a:r>
                        <a:rPr lang="en-US" sz="115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RM500 – RM 50,000. 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50" b="1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Tenure :</a:t>
                      </a:r>
                      <a:r>
                        <a:rPr lang="en-US" sz="115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1 - 5 years. 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0" u="none" baseline="0" dirty="0" smtClean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50" b="1" u="none" baseline="0" dirty="0" smtClean="0">
                          <a:solidFill>
                            <a:schemeClr val="tx1"/>
                          </a:solidFill>
                          <a:latin typeface="+mn-lt"/>
                          <a:cs typeface="Arial" pitchFamily="34" charset="0"/>
                        </a:rPr>
                        <a:t>Campaign Durations : </a:t>
                      </a:r>
                      <a:r>
                        <a:rPr lang="en-US" sz="1150" b="0" u="none" baseline="0" dirty="0" smtClean="0">
                          <a:solidFill>
                            <a:schemeClr val="tx1"/>
                          </a:solidFill>
                          <a:latin typeface="+mn-lt"/>
                          <a:cs typeface="Arial" pitchFamily="34" charset="0"/>
                        </a:rPr>
                        <a:t>10 Aug 2017 – 31</a:t>
                      </a:r>
                      <a:r>
                        <a:rPr lang="en-US" sz="1150" b="0" u="none" baseline="30000" dirty="0" smtClean="0">
                          <a:solidFill>
                            <a:schemeClr val="tx1"/>
                          </a:solidFill>
                          <a:latin typeface="+mn-lt"/>
                          <a:cs typeface="Arial" pitchFamily="34" charset="0"/>
                        </a:rPr>
                        <a:t>st</a:t>
                      </a:r>
                      <a:r>
                        <a:rPr lang="en-US" sz="1150" b="0" u="none" baseline="0" dirty="0" smtClean="0">
                          <a:solidFill>
                            <a:schemeClr val="tx1"/>
                          </a:solidFill>
                          <a:latin typeface="+mn-lt"/>
                          <a:cs typeface="Arial" pitchFamily="34" charset="0"/>
                        </a:rPr>
                        <a:t> Dec 2018. Approved by JCL by 1</a:t>
                      </a:r>
                      <a:r>
                        <a:rPr lang="en-US" sz="1150" b="0" u="none" baseline="30000" dirty="0" smtClean="0">
                          <a:solidFill>
                            <a:schemeClr val="tx1"/>
                          </a:solidFill>
                          <a:latin typeface="+mn-lt"/>
                          <a:cs typeface="Arial" pitchFamily="34" charset="0"/>
                        </a:rPr>
                        <a:t>st</a:t>
                      </a:r>
                      <a:r>
                        <a:rPr lang="en-US" sz="1150" b="0" u="none" baseline="0" dirty="0" smtClean="0">
                          <a:solidFill>
                            <a:schemeClr val="tx1"/>
                          </a:solidFill>
                          <a:latin typeface="+mn-lt"/>
                          <a:cs typeface="Arial" pitchFamily="34" charset="0"/>
                        </a:rPr>
                        <a:t> Mar 2019.</a:t>
                      </a:r>
                      <a:endParaRPr lang="en-US" sz="1250" b="0" u="none" baseline="0" dirty="0" smtClean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0" u="none" baseline="0" dirty="0" smtClean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50" b="1" u="none" baseline="0" dirty="0" smtClean="0">
                          <a:solidFill>
                            <a:schemeClr val="tx1"/>
                          </a:solidFill>
                          <a:latin typeface="+mn-lt"/>
                          <a:cs typeface="Arial" pitchFamily="34" charset="0"/>
                        </a:rPr>
                        <a:t>Rewards: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50" b="0" u="none" baseline="0" dirty="0" smtClean="0">
                          <a:solidFill>
                            <a:schemeClr val="tx1"/>
                          </a:solidFill>
                          <a:latin typeface="+mn-lt"/>
                          <a:cs typeface="Arial" pitchFamily="34" charset="0"/>
                        </a:rPr>
                        <a:t>RM30 AEON Voucher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901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471" y="4077072"/>
            <a:ext cx="4567609" cy="2520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4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3893" y="1052736"/>
            <a:ext cx="4559187" cy="259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34782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>
            <a:spLocks noChangeArrowheads="1"/>
          </p:cNvSpPr>
          <p:nvPr/>
        </p:nvSpPr>
        <p:spPr bwMode="auto">
          <a:xfrm>
            <a:off x="57150" y="2992445"/>
            <a:ext cx="9820275" cy="1171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altLang="ja-JP" sz="4800" b="0">
                <a:effectLst>
                  <a:outerShdw blurRad="38100" dist="38100" dir="2700000" algn="tl">
                    <a:srgbClr val="C0C0C0"/>
                  </a:outerShdw>
                </a:effectLst>
                <a:latin typeface="Arial Narrow" pitchFamily="34" charset="0"/>
              </a:rPr>
              <a:t>PERSONAL </a:t>
            </a:r>
            <a:r>
              <a:rPr lang="en-US" altLang="ja-JP" sz="4800" b="0" smtClean="0">
                <a:effectLst>
                  <a:outerShdw blurRad="38100" dist="38100" dir="2700000" algn="tl">
                    <a:srgbClr val="C0C0C0"/>
                  </a:outerShdw>
                </a:effectLst>
                <a:latin typeface="Arial Narrow" pitchFamily="34" charset="0"/>
              </a:rPr>
              <a:t>FINANCING </a:t>
            </a:r>
            <a:endParaRPr lang="en-US" altLang="ja-JP" sz="4800" b="0" dirty="0" smtClean="0">
              <a:effectLst>
                <a:outerShdw blurRad="38100" dist="38100" dir="2700000" algn="tl">
                  <a:srgbClr val="C0C0C0"/>
                </a:outerShdw>
              </a:effectLst>
              <a:latin typeface="Arial Narrow" pitchFamily="34" charset="0"/>
            </a:endParaRPr>
          </a:p>
        </p:txBody>
      </p:sp>
      <p:sp>
        <p:nvSpPr>
          <p:cNvPr id="21507" name="Rectangle 14"/>
          <p:cNvSpPr>
            <a:spLocks noChangeArrowheads="1"/>
          </p:cNvSpPr>
          <p:nvPr/>
        </p:nvSpPr>
        <p:spPr bwMode="auto">
          <a:xfrm>
            <a:off x="0" y="19050"/>
            <a:ext cx="9906000" cy="74612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 sz="2400" b="0">
              <a:solidFill>
                <a:schemeClr val="bg1"/>
              </a:solidFill>
              <a:ea typeface="MS Gothic" pitchFamily="49" charset="-128"/>
            </a:endParaRPr>
          </a:p>
        </p:txBody>
      </p:sp>
      <p:sp>
        <p:nvSpPr>
          <p:cNvPr id="21508" name="Rectangle 15"/>
          <p:cNvSpPr>
            <a:spLocks noChangeArrowheads="1"/>
          </p:cNvSpPr>
          <p:nvPr/>
        </p:nvSpPr>
        <p:spPr bwMode="auto">
          <a:xfrm>
            <a:off x="381000" y="2786070"/>
            <a:ext cx="8997950" cy="71437"/>
          </a:xfrm>
          <a:prstGeom prst="rect">
            <a:avLst/>
          </a:prstGeom>
          <a:solidFill>
            <a:srgbClr val="0066CC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spcBef>
                <a:spcPct val="20000"/>
              </a:spcBef>
              <a:buFontTx/>
              <a:buChar char="•"/>
            </a:pPr>
            <a:endParaRPr lang="en-US"/>
          </a:p>
        </p:txBody>
      </p:sp>
      <p:sp>
        <p:nvSpPr>
          <p:cNvPr id="21509" name="Rectangle 18"/>
          <p:cNvSpPr>
            <a:spLocks noChangeArrowheads="1"/>
          </p:cNvSpPr>
          <p:nvPr/>
        </p:nvSpPr>
        <p:spPr bwMode="auto">
          <a:xfrm>
            <a:off x="9129713" y="0"/>
            <a:ext cx="776287" cy="69215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spcBef>
                <a:spcPct val="20000"/>
              </a:spcBef>
              <a:buFontTx/>
              <a:buChar char="•"/>
            </a:pPr>
            <a:endParaRPr lang="en-US"/>
          </a:p>
        </p:txBody>
      </p:sp>
      <p:sp>
        <p:nvSpPr>
          <p:cNvPr id="21510" name="Rectangle 19"/>
          <p:cNvSpPr>
            <a:spLocks noChangeArrowheads="1"/>
          </p:cNvSpPr>
          <p:nvPr/>
        </p:nvSpPr>
        <p:spPr bwMode="auto">
          <a:xfrm>
            <a:off x="0" y="6165850"/>
            <a:ext cx="9906000" cy="728663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 sz="2400" b="0">
              <a:solidFill>
                <a:schemeClr val="bg1"/>
              </a:solidFill>
              <a:ea typeface="MS Gothic" pitchFamily="49" charset="-128"/>
            </a:endParaRPr>
          </a:p>
        </p:txBody>
      </p:sp>
      <p:sp>
        <p:nvSpPr>
          <p:cNvPr id="21511" name="Rectangle 15"/>
          <p:cNvSpPr>
            <a:spLocks noChangeArrowheads="1"/>
          </p:cNvSpPr>
          <p:nvPr/>
        </p:nvSpPr>
        <p:spPr bwMode="auto">
          <a:xfrm>
            <a:off x="381000" y="4357695"/>
            <a:ext cx="8997950" cy="71437"/>
          </a:xfrm>
          <a:prstGeom prst="rect">
            <a:avLst/>
          </a:prstGeom>
          <a:solidFill>
            <a:srgbClr val="C0C0C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spcBef>
                <a:spcPct val="20000"/>
              </a:spcBef>
              <a:buFontTx/>
              <a:buChar char="•"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extBox 5"/>
          <p:cNvSpPr txBox="1">
            <a:spLocks noChangeArrowheads="1"/>
          </p:cNvSpPr>
          <p:nvPr/>
        </p:nvSpPr>
        <p:spPr bwMode="auto">
          <a:xfrm>
            <a:off x="76200" y="76200"/>
            <a:ext cx="9525000" cy="4930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eaLnBrk="0" hangingPunct="0">
              <a:lnSpc>
                <a:spcPct val="93000"/>
              </a:lnSpc>
              <a:spcBef>
                <a:spcPts val="1125"/>
              </a:spcBef>
              <a:buClr>
                <a:srgbClr val="000000"/>
              </a:buClr>
              <a:buSzPct val="100000"/>
              <a:buFont typeface="Arial" charset="0"/>
              <a:buNone/>
            </a:pPr>
            <a:r>
              <a:rPr lang="en-US" dirty="0"/>
              <a:t>Personal Financing </a:t>
            </a:r>
            <a:r>
              <a:rPr lang="en-US" sz="1600" dirty="0">
                <a:solidFill>
                  <a:srgbClr val="0000FF"/>
                </a:solidFill>
              </a:rPr>
              <a:t>(Risk Category: Market Risk: New &amp; existing campaign)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3530200"/>
              </p:ext>
            </p:extLst>
          </p:nvPr>
        </p:nvGraphicFramePr>
        <p:xfrm>
          <a:off x="19744" y="584484"/>
          <a:ext cx="9829800" cy="59778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5397"/>
                <a:gridCol w="4775235"/>
                <a:gridCol w="4059168"/>
              </a:tblGrid>
              <a:tr h="572629">
                <a:tc>
                  <a:txBody>
                    <a:bodyPr/>
                    <a:lstStyle/>
                    <a:p>
                      <a:pPr algn="ctr"/>
                      <a:r>
                        <a:rPr lang="en-US" sz="1100" b="1" u="none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Campaign</a:t>
                      </a:r>
                      <a:endParaRPr lang="en-US" sz="1100" b="1" u="none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b="1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Easy</a:t>
                      </a:r>
                      <a:r>
                        <a:rPr lang="en-US" sz="1300" b="1" baseline="0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 by RHB - </a:t>
                      </a:r>
                      <a:r>
                        <a:rPr lang="en-US" sz="1300" b="1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Easy</a:t>
                      </a:r>
                      <a:r>
                        <a:rPr lang="en-US" sz="1300" b="1" baseline="0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300" b="1" baseline="0" dirty="0" err="1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Pinjaman</a:t>
                      </a:r>
                      <a:r>
                        <a:rPr lang="en-US" sz="1300" b="1" baseline="0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300" b="1" baseline="0" dirty="0" err="1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Ekspres</a:t>
                      </a:r>
                      <a:endParaRPr lang="en-US" sz="1300" b="1" dirty="0" smtClean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b="1" dirty="0" smtClean="0">
                          <a:solidFill>
                            <a:schemeClr val="tx1"/>
                          </a:solidFill>
                        </a:rPr>
                        <a:t>Features</a:t>
                      </a:r>
                      <a:endParaRPr lang="en-MY" sz="13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703935">
                <a:tc>
                  <a:txBody>
                    <a:bodyPr/>
                    <a:lstStyle/>
                    <a:p>
                      <a:pPr algn="l"/>
                      <a:r>
                        <a:rPr lang="en-MY" sz="1150" b="1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Ringgitplus</a:t>
                      </a:r>
                      <a:r>
                        <a:rPr lang="en-MY" sz="1150" b="1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rewards</a:t>
                      </a:r>
                      <a:endParaRPr lang="en-US" sz="1150" b="1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50" b="1" u="sng" dirty="0" smtClean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50" b="1" dirty="0" smtClean="0">
                          <a:solidFill>
                            <a:schemeClr val="tx1"/>
                          </a:solidFill>
                          <a:latin typeface="+mn-lt"/>
                          <a:cs typeface="Arial" pitchFamily="34" charset="0"/>
                        </a:rPr>
                        <a:t>Eligibility: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50" b="0" u="none" dirty="0" smtClean="0">
                          <a:solidFill>
                            <a:schemeClr val="tx1"/>
                          </a:solidFill>
                          <a:latin typeface="+mn-lt"/>
                          <a:cs typeface="Arial" pitchFamily="34" charset="0"/>
                        </a:rPr>
                        <a:t>Open to all customers</a:t>
                      </a:r>
                      <a:r>
                        <a:rPr lang="en-US" sz="1150" b="0" u="none" baseline="0" dirty="0" smtClean="0">
                          <a:solidFill>
                            <a:schemeClr val="tx1"/>
                          </a:solidFill>
                          <a:latin typeface="+mn-lt"/>
                          <a:cs typeface="Arial" pitchFamily="34" charset="0"/>
                        </a:rPr>
                        <a:t> who applied via Ringgit plus website and submit the application at any RHB Easy Branch during the campaign period, and are then subsequently approved and disbursed.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0" u="none" baseline="0" dirty="0" smtClean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50" b="1" u="none" baseline="0" dirty="0" smtClean="0">
                          <a:solidFill>
                            <a:schemeClr val="tx1"/>
                          </a:solidFill>
                          <a:latin typeface="+mn-lt"/>
                          <a:cs typeface="Arial" pitchFamily="34" charset="0"/>
                        </a:rPr>
                        <a:t>FA : </a:t>
                      </a:r>
                      <a:r>
                        <a:rPr lang="en-US" sz="1150" b="0" u="none" baseline="0" dirty="0" smtClean="0">
                          <a:solidFill>
                            <a:schemeClr val="tx1"/>
                          </a:solidFill>
                          <a:latin typeface="+mn-lt"/>
                          <a:cs typeface="Arial" pitchFamily="34" charset="0"/>
                        </a:rPr>
                        <a:t> RM21K – RM150K</a:t>
                      </a:r>
                      <a:r>
                        <a:rPr lang="en-US" sz="1150" b="1" u="none" baseline="0" dirty="0" smtClean="0">
                          <a:solidFill>
                            <a:schemeClr val="tx1"/>
                          </a:solidFill>
                          <a:latin typeface="+mn-lt"/>
                          <a:cs typeface="Arial" pitchFamily="34" charset="0"/>
                        </a:rPr>
                        <a:t> 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0" u="none" baseline="0" dirty="0" smtClean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50" b="1" u="none" baseline="0" dirty="0" smtClean="0">
                          <a:solidFill>
                            <a:schemeClr val="tx1"/>
                          </a:solidFill>
                          <a:latin typeface="+mn-lt"/>
                          <a:cs typeface="Arial" pitchFamily="34" charset="0"/>
                        </a:rPr>
                        <a:t>Campaign Durations: </a:t>
                      </a:r>
                      <a:r>
                        <a:rPr lang="en-US" sz="1150" b="0" u="none" baseline="0" dirty="0" smtClean="0">
                          <a:solidFill>
                            <a:schemeClr val="tx1"/>
                          </a:solidFill>
                          <a:latin typeface="+mn-lt"/>
                          <a:cs typeface="Arial" pitchFamily="34" charset="0"/>
                        </a:rPr>
                        <a:t>6</a:t>
                      </a:r>
                      <a:r>
                        <a:rPr lang="en-US" sz="1150" b="0" u="none" baseline="30000" dirty="0" smtClean="0">
                          <a:solidFill>
                            <a:schemeClr val="tx1"/>
                          </a:solidFill>
                          <a:latin typeface="+mn-lt"/>
                          <a:cs typeface="Arial" pitchFamily="34" charset="0"/>
                        </a:rPr>
                        <a:t>th</a:t>
                      </a:r>
                      <a:r>
                        <a:rPr lang="en-US" sz="1150" b="0" u="none" baseline="0" dirty="0" smtClean="0">
                          <a:solidFill>
                            <a:schemeClr val="tx1"/>
                          </a:solidFill>
                          <a:latin typeface="+mn-lt"/>
                          <a:cs typeface="Arial" pitchFamily="34" charset="0"/>
                        </a:rPr>
                        <a:t> Sept  - 5</a:t>
                      </a:r>
                      <a:r>
                        <a:rPr lang="en-US" sz="1150" b="0" u="none" baseline="30000" dirty="0" smtClean="0">
                          <a:solidFill>
                            <a:schemeClr val="tx1"/>
                          </a:solidFill>
                          <a:latin typeface="+mn-lt"/>
                          <a:cs typeface="Arial" pitchFamily="34" charset="0"/>
                        </a:rPr>
                        <a:t>th</a:t>
                      </a:r>
                      <a:r>
                        <a:rPr lang="en-US" sz="1150" b="0" u="none" baseline="0" dirty="0" smtClean="0">
                          <a:solidFill>
                            <a:schemeClr val="tx1"/>
                          </a:solidFill>
                          <a:latin typeface="+mn-lt"/>
                          <a:cs typeface="Arial" pitchFamily="34" charset="0"/>
                        </a:rPr>
                        <a:t> Oct 2018.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0" u="none" baseline="0" dirty="0" smtClean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r>
                        <a:rPr lang="en-US" sz="1150" b="1" u="none" baseline="0" dirty="0" smtClean="0">
                          <a:solidFill>
                            <a:schemeClr val="tx1"/>
                          </a:solidFill>
                          <a:latin typeface="+mn-lt"/>
                          <a:cs typeface="Arial" pitchFamily="34" charset="0"/>
                        </a:rPr>
                        <a:t>Rewards : </a:t>
                      </a:r>
                      <a:r>
                        <a:rPr lang="en-US" sz="1150" b="0" u="none" baseline="0" dirty="0" smtClean="0">
                          <a:solidFill>
                            <a:schemeClr val="tx1"/>
                          </a:solidFill>
                          <a:latin typeface="+mn-lt"/>
                          <a:cs typeface="Arial" pitchFamily="34" charset="0"/>
                        </a:rPr>
                        <a:t>1 </a:t>
                      </a:r>
                      <a:r>
                        <a:rPr lang="en-US" sz="1150" b="0" u="none" baseline="0" dirty="0" err="1" smtClean="0">
                          <a:solidFill>
                            <a:schemeClr val="tx1"/>
                          </a:solidFill>
                          <a:latin typeface="+mn-lt"/>
                          <a:cs typeface="Arial" pitchFamily="34" charset="0"/>
                        </a:rPr>
                        <a:t>Oppo</a:t>
                      </a:r>
                      <a:r>
                        <a:rPr lang="en-US" sz="1150" b="0" u="none" baseline="0" dirty="0" smtClean="0">
                          <a:solidFill>
                            <a:schemeClr val="tx1"/>
                          </a:solidFill>
                          <a:latin typeface="+mn-lt"/>
                          <a:cs typeface="Arial" pitchFamily="34" charset="0"/>
                        </a:rPr>
                        <a:t> smartphone A71K, 1GetFi </a:t>
                      </a:r>
                      <a:r>
                        <a:rPr lang="en-US" sz="1150" b="0" u="none" baseline="0" dirty="0" err="1" smtClean="0">
                          <a:solidFill>
                            <a:schemeClr val="tx1"/>
                          </a:solidFill>
                          <a:latin typeface="+mn-lt"/>
                          <a:cs typeface="Arial" pitchFamily="34" charset="0"/>
                        </a:rPr>
                        <a:t>simcard</a:t>
                      </a:r>
                      <a:r>
                        <a:rPr lang="en-US" sz="1150" b="0" u="none" baseline="0" dirty="0" smtClean="0">
                          <a:solidFill>
                            <a:schemeClr val="tx1"/>
                          </a:solidFill>
                          <a:latin typeface="+mn-lt"/>
                          <a:cs typeface="Arial" pitchFamily="34" charset="0"/>
                        </a:rPr>
                        <a:t>, 1 </a:t>
                      </a:r>
                      <a:r>
                        <a:rPr lang="en-US" sz="1150" b="0" u="none" baseline="0" dirty="0" err="1" smtClean="0">
                          <a:solidFill>
                            <a:schemeClr val="tx1"/>
                          </a:solidFill>
                          <a:latin typeface="+mn-lt"/>
                          <a:cs typeface="Arial" pitchFamily="34" charset="0"/>
                        </a:rPr>
                        <a:t>Ringgitplus</a:t>
                      </a:r>
                      <a:r>
                        <a:rPr lang="en-US" sz="1150" b="0" u="none" baseline="0" dirty="0" smtClean="0">
                          <a:solidFill>
                            <a:schemeClr val="tx1"/>
                          </a:solidFill>
                          <a:latin typeface="+mn-lt"/>
                          <a:cs typeface="Arial" pitchFamily="34" charset="0"/>
                        </a:rPr>
                        <a:t> </a:t>
                      </a:r>
                      <a:r>
                        <a:rPr lang="en-US" sz="1150" b="0" u="none" baseline="0" dirty="0" err="1" smtClean="0">
                          <a:solidFill>
                            <a:schemeClr val="tx1"/>
                          </a:solidFill>
                          <a:latin typeface="+mn-lt"/>
                          <a:cs typeface="Arial" pitchFamily="34" charset="0"/>
                        </a:rPr>
                        <a:t>Powerbank</a:t>
                      </a:r>
                      <a:r>
                        <a:rPr lang="en-US" sz="1150" b="0" u="none" baseline="0" dirty="0" smtClean="0">
                          <a:solidFill>
                            <a:schemeClr val="tx1"/>
                          </a:solidFill>
                          <a:latin typeface="+mn-lt"/>
                          <a:cs typeface="Arial" pitchFamily="34" charset="0"/>
                        </a:rPr>
                        <a:t> + 1 year </a:t>
                      </a:r>
                      <a:r>
                        <a:rPr lang="en-US" sz="1150" b="0" u="none" baseline="0" dirty="0" err="1" smtClean="0">
                          <a:solidFill>
                            <a:schemeClr val="tx1"/>
                          </a:solidFill>
                          <a:latin typeface="+mn-lt"/>
                          <a:cs typeface="Arial" pitchFamily="34" charset="0"/>
                        </a:rPr>
                        <a:t>iflix</a:t>
                      </a:r>
                      <a:r>
                        <a:rPr lang="en-US" sz="1150" b="0" u="none" baseline="0" dirty="0" smtClean="0">
                          <a:solidFill>
                            <a:schemeClr val="tx1"/>
                          </a:solidFill>
                          <a:latin typeface="+mn-lt"/>
                          <a:cs typeface="Arial" pitchFamily="34" charset="0"/>
                        </a:rPr>
                        <a:t> subscription. </a:t>
                      </a:r>
                      <a:endParaRPr lang="en-US" sz="1150" b="1" u="none" baseline="0" dirty="0" smtClean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16024">
                <a:tc>
                  <a:txBody>
                    <a:bodyPr/>
                    <a:lstStyle/>
                    <a:p>
                      <a:pPr algn="l"/>
                      <a:endParaRPr lang="en-US" sz="1150" b="1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b="1" u="none" dirty="0" smtClean="0">
                          <a:solidFill>
                            <a:schemeClr val="tx1"/>
                          </a:solidFill>
                          <a:latin typeface="+mn-lt"/>
                          <a:cs typeface="Arial" pitchFamily="34" charset="0"/>
                        </a:rPr>
                        <a:t>Citibank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300" b="1" u="none" baseline="0" dirty="0" smtClean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4117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1150" b="1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Ringgitplus</a:t>
                      </a:r>
                      <a:r>
                        <a:rPr lang="en-MY" sz="1150" b="1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rewards</a:t>
                      </a:r>
                      <a:endParaRPr lang="en-US" sz="1150" b="1" dirty="0" smtClean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50" b="1" u="sng" dirty="0" smtClean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50" b="1" dirty="0" smtClean="0">
                          <a:solidFill>
                            <a:schemeClr val="tx1"/>
                          </a:solidFill>
                          <a:latin typeface="+mn-lt"/>
                          <a:cs typeface="Arial" pitchFamily="34" charset="0"/>
                        </a:rPr>
                        <a:t>Eligibility: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50" b="0" u="none" dirty="0" smtClean="0">
                          <a:solidFill>
                            <a:schemeClr val="tx1"/>
                          </a:solidFill>
                          <a:latin typeface="+mn-lt"/>
                          <a:cs typeface="Arial" pitchFamily="34" charset="0"/>
                        </a:rPr>
                        <a:t>Apply Personal</a:t>
                      </a:r>
                      <a:r>
                        <a:rPr lang="en-US" sz="1150" b="0" u="none" baseline="0" dirty="0" smtClean="0">
                          <a:solidFill>
                            <a:schemeClr val="tx1"/>
                          </a:solidFill>
                          <a:latin typeface="+mn-lt"/>
                          <a:cs typeface="Arial" pitchFamily="34" charset="0"/>
                        </a:rPr>
                        <a:t> Loan via at </a:t>
                      </a:r>
                      <a:r>
                        <a:rPr lang="en-US" sz="1150" b="0" u="none" baseline="0" dirty="0" err="1" smtClean="0">
                          <a:solidFill>
                            <a:schemeClr val="tx1"/>
                          </a:solidFill>
                          <a:latin typeface="+mn-lt"/>
                          <a:cs typeface="Arial" pitchFamily="34" charset="0"/>
                        </a:rPr>
                        <a:t>Ringgitplus</a:t>
                      </a:r>
                      <a:r>
                        <a:rPr lang="en-US" sz="1150" b="0" u="none" baseline="0" dirty="0" smtClean="0">
                          <a:solidFill>
                            <a:schemeClr val="tx1"/>
                          </a:solidFill>
                          <a:latin typeface="+mn-lt"/>
                          <a:cs typeface="Arial" pitchFamily="34" charset="0"/>
                        </a:rPr>
                        <a:t> website and subsequently  approved and disbursed.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50" b="1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FA</a:t>
                      </a:r>
                      <a:r>
                        <a:rPr lang="en-US" sz="115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: RM5K- RM150K.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50" b="0" i="0" u="none" strike="noStrike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50" b="1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Tenure</a:t>
                      </a:r>
                      <a:r>
                        <a:rPr lang="en-US" sz="115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: 2 - 5 years, Min Annual Income : 48K.</a:t>
                      </a:r>
                      <a:endParaRPr lang="en-US" sz="1150" b="1" dirty="0" smtClean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50" b="0" u="none" baseline="0" dirty="0" smtClean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50" b="1" u="none" baseline="0" dirty="0" smtClean="0">
                          <a:solidFill>
                            <a:schemeClr val="tx1"/>
                          </a:solidFill>
                          <a:latin typeface="+mn-lt"/>
                          <a:cs typeface="Arial" pitchFamily="34" charset="0"/>
                        </a:rPr>
                        <a:t>Campaign Durations: </a:t>
                      </a:r>
                      <a:r>
                        <a:rPr lang="en-US" sz="1150" b="0" u="none" baseline="0" dirty="0" smtClean="0">
                          <a:solidFill>
                            <a:schemeClr val="tx1"/>
                          </a:solidFill>
                          <a:latin typeface="+mn-lt"/>
                          <a:cs typeface="Arial" pitchFamily="34" charset="0"/>
                        </a:rPr>
                        <a:t>Application on 6</a:t>
                      </a:r>
                      <a:r>
                        <a:rPr lang="en-US" sz="1150" b="0" u="none" baseline="30000" dirty="0" smtClean="0">
                          <a:solidFill>
                            <a:schemeClr val="tx1"/>
                          </a:solidFill>
                          <a:latin typeface="+mn-lt"/>
                          <a:cs typeface="Arial" pitchFamily="34" charset="0"/>
                        </a:rPr>
                        <a:t>th</a:t>
                      </a:r>
                      <a:r>
                        <a:rPr lang="en-US" sz="1150" b="0" u="none" baseline="0" dirty="0" smtClean="0">
                          <a:solidFill>
                            <a:schemeClr val="tx1"/>
                          </a:solidFill>
                          <a:latin typeface="+mn-lt"/>
                          <a:cs typeface="Arial" pitchFamily="34" charset="0"/>
                        </a:rPr>
                        <a:t> Sept – 5</a:t>
                      </a:r>
                      <a:r>
                        <a:rPr lang="en-US" sz="1150" b="0" u="none" baseline="30000" dirty="0" smtClean="0">
                          <a:solidFill>
                            <a:schemeClr val="tx1"/>
                          </a:solidFill>
                          <a:latin typeface="+mn-lt"/>
                          <a:cs typeface="Arial" pitchFamily="34" charset="0"/>
                        </a:rPr>
                        <a:t>th</a:t>
                      </a:r>
                      <a:r>
                        <a:rPr lang="en-US" sz="1150" b="0" u="none" baseline="0" dirty="0" smtClean="0">
                          <a:solidFill>
                            <a:schemeClr val="tx1"/>
                          </a:solidFill>
                          <a:latin typeface="+mn-lt"/>
                          <a:cs typeface="Arial" pitchFamily="34" charset="0"/>
                        </a:rPr>
                        <a:t> Oct 2018, Approved by 30</a:t>
                      </a:r>
                      <a:r>
                        <a:rPr lang="en-US" sz="1150" b="0" u="none" baseline="30000" dirty="0" smtClean="0">
                          <a:solidFill>
                            <a:schemeClr val="tx1"/>
                          </a:solidFill>
                          <a:latin typeface="+mn-lt"/>
                          <a:cs typeface="Arial" pitchFamily="34" charset="0"/>
                        </a:rPr>
                        <a:t>th</a:t>
                      </a:r>
                      <a:r>
                        <a:rPr lang="en-US" sz="1150" b="0" u="none" baseline="0" dirty="0" smtClean="0">
                          <a:solidFill>
                            <a:schemeClr val="tx1"/>
                          </a:solidFill>
                          <a:latin typeface="+mn-lt"/>
                          <a:cs typeface="Arial" pitchFamily="34" charset="0"/>
                        </a:rPr>
                        <a:t> Nov 2018.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50" b="0" u="none" baseline="0" dirty="0" smtClean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r>
                        <a:rPr lang="en-US" sz="1150" b="1" u="none" baseline="0" dirty="0" smtClean="0">
                          <a:solidFill>
                            <a:schemeClr val="tx1"/>
                          </a:solidFill>
                          <a:latin typeface="+mn-lt"/>
                          <a:cs typeface="Arial" pitchFamily="34" charset="0"/>
                        </a:rPr>
                        <a:t>Rewards : </a:t>
                      </a:r>
                      <a:r>
                        <a:rPr lang="en-MY" sz="115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150" b="0" u="none" baseline="0" dirty="0" smtClean="0">
                          <a:solidFill>
                            <a:schemeClr val="tx1"/>
                          </a:solidFill>
                          <a:latin typeface="+mn-lt"/>
                          <a:cs typeface="Arial" pitchFamily="34" charset="0"/>
                        </a:rPr>
                        <a:t>1 </a:t>
                      </a:r>
                      <a:r>
                        <a:rPr lang="en-US" sz="1150" b="0" u="none" baseline="0" dirty="0" err="1" smtClean="0">
                          <a:solidFill>
                            <a:schemeClr val="tx1"/>
                          </a:solidFill>
                          <a:latin typeface="+mn-lt"/>
                          <a:cs typeface="Arial" pitchFamily="34" charset="0"/>
                        </a:rPr>
                        <a:t>Oppo</a:t>
                      </a:r>
                      <a:r>
                        <a:rPr lang="en-US" sz="1150" b="0" u="none" baseline="0" dirty="0" smtClean="0">
                          <a:solidFill>
                            <a:schemeClr val="tx1"/>
                          </a:solidFill>
                          <a:latin typeface="+mn-lt"/>
                          <a:cs typeface="Arial" pitchFamily="34" charset="0"/>
                        </a:rPr>
                        <a:t> smartphone A71K, 1GetFi </a:t>
                      </a:r>
                      <a:r>
                        <a:rPr lang="en-US" sz="1150" b="0" u="none" baseline="0" dirty="0" err="1" smtClean="0">
                          <a:solidFill>
                            <a:schemeClr val="tx1"/>
                          </a:solidFill>
                          <a:latin typeface="+mn-lt"/>
                          <a:cs typeface="Arial" pitchFamily="34" charset="0"/>
                        </a:rPr>
                        <a:t>simcard</a:t>
                      </a:r>
                      <a:r>
                        <a:rPr lang="en-US" sz="1150" b="0" u="none" baseline="0" dirty="0" smtClean="0">
                          <a:solidFill>
                            <a:schemeClr val="tx1"/>
                          </a:solidFill>
                          <a:latin typeface="+mn-lt"/>
                          <a:cs typeface="Arial" pitchFamily="34" charset="0"/>
                        </a:rPr>
                        <a:t>, 1 </a:t>
                      </a:r>
                      <a:r>
                        <a:rPr lang="en-US" sz="1150" b="0" u="none" baseline="0" dirty="0" err="1" smtClean="0">
                          <a:solidFill>
                            <a:schemeClr val="tx1"/>
                          </a:solidFill>
                          <a:latin typeface="+mn-lt"/>
                          <a:cs typeface="Arial" pitchFamily="34" charset="0"/>
                        </a:rPr>
                        <a:t>Ringgitplus</a:t>
                      </a:r>
                      <a:r>
                        <a:rPr lang="en-US" sz="1150" b="0" u="none" baseline="0" dirty="0" smtClean="0">
                          <a:solidFill>
                            <a:schemeClr val="tx1"/>
                          </a:solidFill>
                          <a:latin typeface="+mn-lt"/>
                          <a:cs typeface="Arial" pitchFamily="34" charset="0"/>
                        </a:rPr>
                        <a:t> </a:t>
                      </a:r>
                      <a:r>
                        <a:rPr lang="en-US" sz="1150" b="0" u="none" baseline="0" dirty="0" err="1" smtClean="0">
                          <a:solidFill>
                            <a:schemeClr val="tx1"/>
                          </a:solidFill>
                          <a:latin typeface="+mn-lt"/>
                          <a:cs typeface="Arial" pitchFamily="34" charset="0"/>
                        </a:rPr>
                        <a:t>Powerbank</a:t>
                      </a:r>
                      <a:r>
                        <a:rPr lang="en-US" sz="1150" b="0" u="none" baseline="0" dirty="0" smtClean="0">
                          <a:solidFill>
                            <a:schemeClr val="tx1"/>
                          </a:solidFill>
                          <a:latin typeface="+mn-lt"/>
                          <a:cs typeface="Arial" pitchFamily="34" charset="0"/>
                        </a:rPr>
                        <a:t> + 1 year </a:t>
                      </a:r>
                      <a:r>
                        <a:rPr lang="en-US" sz="1150" b="0" u="none" baseline="0" dirty="0" err="1" smtClean="0">
                          <a:solidFill>
                            <a:schemeClr val="tx1"/>
                          </a:solidFill>
                          <a:latin typeface="+mn-lt"/>
                          <a:cs typeface="Arial" pitchFamily="34" charset="0"/>
                        </a:rPr>
                        <a:t>iflix</a:t>
                      </a:r>
                      <a:r>
                        <a:rPr lang="en-US" sz="1150" b="0" u="none" baseline="0" dirty="0" smtClean="0">
                          <a:solidFill>
                            <a:schemeClr val="tx1"/>
                          </a:solidFill>
                          <a:latin typeface="+mn-lt"/>
                          <a:cs typeface="Arial" pitchFamily="34" charset="0"/>
                        </a:rPr>
                        <a:t> subscription. </a:t>
                      </a:r>
                      <a:endParaRPr lang="en-US" sz="1150" b="1" u="none" baseline="0" dirty="0" smtClean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1044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568" y="4193038"/>
            <a:ext cx="4727996" cy="23323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44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568" y="1196752"/>
            <a:ext cx="4680520" cy="259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83410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extBox 5"/>
          <p:cNvSpPr txBox="1">
            <a:spLocks noChangeArrowheads="1"/>
          </p:cNvSpPr>
          <p:nvPr/>
        </p:nvSpPr>
        <p:spPr bwMode="auto">
          <a:xfrm>
            <a:off x="76200" y="76200"/>
            <a:ext cx="9525000" cy="4930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eaLnBrk="0" hangingPunct="0">
              <a:lnSpc>
                <a:spcPct val="93000"/>
              </a:lnSpc>
              <a:spcBef>
                <a:spcPts val="1125"/>
              </a:spcBef>
              <a:buClr>
                <a:srgbClr val="000000"/>
              </a:buClr>
              <a:buSzPct val="100000"/>
              <a:buFont typeface="Arial" charset="0"/>
              <a:buNone/>
            </a:pPr>
            <a:r>
              <a:rPr lang="en-US" dirty="0"/>
              <a:t>Personal Financing </a:t>
            </a:r>
            <a:r>
              <a:rPr lang="en-US" sz="1600" dirty="0">
                <a:solidFill>
                  <a:srgbClr val="0000FF"/>
                </a:solidFill>
              </a:rPr>
              <a:t>(Risk Category: Market Risk: New &amp; existing campaign)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8994736"/>
              </p:ext>
            </p:extLst>
          </p:nvPr>
        </p:nvGraphicFramePr>
        <p:xfrm>
          <a:off x="56456" y="581782"/>
          <a:ext cx="9829800" cy="59604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5397"/>
                <a:gridCol w="4693235"/>
                <a:gridCol w="4141168"/>
              </a:tblGrid>
              <a:tr h="385879">
                <a:tc>
                  <a:txBody>
                    <a:bodyPr/>
                    <a:lstStyle/>
                    <a:p>
                      <a:pPr algn="ctr"/>
                      <a:r>
                        <a:rPr lang="en-US" sz="1100" b="1" u="none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Campaign</a:t>
                      </a:r>
                      <a:endParaRPr lang="en-US" sz="1100" b="1" u="none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u="none" dirty="0" smtClean="0">
                          <a:solidFill>
                            <a:schemeClr val="tx1"/>
                          </a:solidFill>
                          <a:latin typeface="+mn-lt"/>
                          <a:cs typeface="Arial" pitchFamily="34" charset="0"/>
                        </a:rPr>
                        <a:t>Standard Chartered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b="1" dirty="0" smtClean="0">
                          <a:solidFill>
                            <a:schemeClr val="tx1"/>
                          </a:solidFill>
                        </a:rPr>
                        <a:t>Features</a:t>
                      </a:r>
                      <a:endParaRPr lang="en-MY" sz="13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646671">
                <a:tc rowSpan="3">
                  <a:txBody>
                    <a:bodyPr/>
                    <a:lstStyle/>
                    <a:p>
                      <a:pPr algn="l"/>
                      <a:r>
                        <a:rPr lang="en-MY" sz="1150" b="1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Ringgitplus</a:t>
                      </a:r>
                      <a:r>
                        <a:rPr lang="en-MY" sz="1150" b="1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rewards</a:t>
                      </a:r>
                      <a:endParaRPr lang="en-US" sz="1150" b="1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50" b="1" u="sng" dirty="0" smtClean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50" b="1" dirty="0" smtClean="0"/>
                        <a:t>Eligibility :</a:t>
                      </a:r>
                    </a:p>
                    <a:p>
                      <a:endParaRPr lang="en-US" sz="1150" b="1" dirty="0" smtClean="0"/>
                    </a:p>
                    <a:p>
                      <a:r>
                        <a:rPr lang="en-US" sz="1150" b="0" dirty="0" smtClean="0"/>
                        <a:t>Open to New to bank customers.</a:t>
                      </a:r>
                      <a:r>
                        <a:rPr lang="en-US" sz="1150" b="0" baseline="0" dirty="0" smtClean="0"/>
                        <a:t> Apply for SC </a:t>
                      </a:r>
                      <a:r>
                        <a:rPr lang="en-US" sz="1150" b="0" baseline="0" dirty="0" err="1" smtClean="0"/>
                        <a:t>CashOne</a:t>
                      </a:r>
                      <a:r>
                        <a:rPr lang="en-US" sz="1150" b="0" baseline="0" dirty="0" smtClean="0"/>
                        <a:t> via online </a:t>
                      </a:r>
                      <a:r>
                        <a:rPr lang="en-US" sz="1150" b="0" baseline="0" dirty="0" err="1" smtClean="0"/>
                        <a:t>Ringgitplus</a:t>
                      </a:r>
                      <a:r>
                        <a:rPr lang="en-US" sz="1150" b="0" baseline="0" dirty="0" smtClean="0"/>
                        <a:t> website and Successfully disbursed. </a:t>
                      </a:r>
                    </a:p>
                    <a:p>
                      <a:endParaRPr lang="en-US" sz="1150" b="0" baseline="0" dirty="0" smtClean="0"/>
                    </a:p>
                    <a:p>
                      <a:r>
                        <a:rPr lang="en-US" sz="1150" b="1" baseline="0" dirty="0" smtClean="0"/>
                        <a:t>FA :</a:t>
                      </a:r>
                      <a:r>
                        <a:rPr lang="en-US" sz="1150" b="0" baseline="0" dirty="0" smtClean="0"/>
                        <a:t> 3K - 250K, Tenure : 1- 5 years.</a:t>
                      </a:r>
                    </a:p>
                    <a:p>
                      <a:endParaRPr lang="en-US" sz="1150" dirty="0" smtClean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50" b="1" u="none" baseline="0" dirty="0" smtClean="0">
                          <a:solidFill>
                            <a:schemeClr val="tx1"/>
                          </a:solidFill>
                          <a:latin typeface="+mn-lt"/>
                          <a:cs typeface="Arial" pitchFamily="34" charset="0"/>
                        </a:rPr>
                        <a:t>Campaign Durations:</a:t>
                      </a:r>
                      <a:r>
                        <a:rPr lang="en-US" sz="1150" b="0" u="none" baseline="0" dirty="0" smtClean="0">
                          <a:solidFill>
                            <a:schemeClr val="tx1"/>
                          </a:solidFill>
                          <a:latin typeface="+mn-lt"/>
                          <a:cs typeface="Arial" pitchFamily="34" charset="0"/>
                        </a:rPr>
                        <a:t> 31</a:t>
                      </a:r>
                      <a:r>
                        <a:rPr lang="en-US" sz="1150" b="0" u="none" baseline="30000" dirty="0" smtClean="0">
                          <a:solidFill>
                            <a:schemeClr val="tx1"/>
                          </a:solidFill>
                          <a:latin typeface="+mn-lt"/>
                          <a:cs typeface="Arial" pitchFamily="34" charset="0"/>
                        </a:rPr>
                        <a:t>st</a:t>
                      </a:r>
                      <a:r>
                        <a:rPr lang="en-US" sz="1150" b="0" u="none" baseline="0" dirty="0" smtClean="0">
                          <a:solidFill>
                            <a:schemeClr val="tx1"/>
                          </a:solidFill>
                          <a:latin typeface="+mn-lt"/>
                          <a:cs typeface="Arial" pitchFamily="34" charset="0"/>
                        </a:rPr>
                        <a:t> July – 30</a:t>
                      </a:r>
                      <a:r>
                        <a:rPr lang="en-US" sz="1150" b="0" u="none" baseline="30000" dirty="0" smtClean="0">
                          <a:solidFill>
                            <a:schemeClr val="tx1"/>
                          </a:solidFill>
                          <a:latin typeface="+mn-lt"/>
                          <a:cs typeface="Arial" pitchFamily="34" charset="0"/>
                        </a:rPr>
                        <a:t>th</a:t>
                      </a:r>
                      <a:r>
                        <a:rPr lang="en-US" sz="1150" b="0" u="none" baseline="0" dirty="0" smtClean="0">
                          <a:solidFill>
                            <a:schemeClr val="tx1"/>
                          </a:solidFill>
                          <a:latin typeface="+mn-lt"/>
                          <a:cs typeface="Arial" pitchFamily="34" charset="0"/>
                        </a:rPr>
                        <a:t> Sept 2018. 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50" dirty="0" smtClean="0"/>
                    </a:p>
                    <a:p>
                      <a:r>
                        <a:rPr lang="en-US" sz="1150" b="1" dirty="0" smtClean="0"/>
                        <a:t>Rewards:</a:t>
                      </a:r>
                    </a:p>
                    <a:p>
                      <a:r>
                        <a:rPr lang="en-US" sz="1150" b="0" dirty="0" smtClean="0"/>
                        <a:t>RM 50 Giant Gift Card </a:t>
                      </a:r>
                      <a:endParaRPr lang="en-US" sz="1150" b="0" u="sng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72704">
                <a:tc vMerge="1">
                  <a:txBody>
                    <a:bodyPr/>
                    <a:lstStyle/>
                    <a:p>
                      <a:pPr algn="l"/>
                      <a:endParaRPr lang="en-US" sz="1150" b="1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1200" b="1" dirty="0" smtClean="0">
                          <a:solidFill>
                            <a:schemeClr val="tx1"/>
                          </a:solidFill>
                        </a:rPr>
                        <a:t>UKHWAH Cash-</a:t>
                      </a:r>
                      <a:r>
                        <a:rPr lang="en-MY" sz="1200" b="1" dirty="0" err="1" smtClean="0">
                          <a:solidFill>
                            <a:schemeClr val="tx1"/>
                          </a:solidFill>
                        </a:rPr>
                        <a:t>i</a:t>
                      </a:r>
                      <a:endParaRPr lang="en-US" sz="1200" b="1" dirty="0" smtClean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50" b="0" u="none" baseline="0" dirty="0" smtClean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645970">
                <a:tc vMerge="1">
                  <a:txBody>
                    <a:bodyPr/>
                    <a:lstStyle/>
                    <a:p>
                      <a:pPr algn="l"/>
                      <a:endParaRPr lang="en-US" sz="1150" b="1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50" b="1" u="sng" dirty="0" smtClean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50" b="1" dirty="0" smtClean="0">
                          <a:solidFill>
                            <a:schemeClr val="tx1"/>
                          </a:solidFill>
                          <a:latin typeface="+mn-lt"/>
                          <a:cs typeface="Arial" pitchFamily="34" charset="0"/>
                        </a:rPr>
                        <a:t>Eligibility :</a:t>
                      </a:r>
                      <a:r>
                        <a:rPr lang="en-US" sz="1150" b="1" baseline="0" dirty="0" smtClean="0">
                          <a:solidFill>
                            <a:schemeClr val="tx1"/>
                          </a:solidFill>
                          <a:latin typeface="+mn-lt"/>
                          <a:cs typeface="Arial" pitchFamily="34" charset="0"/>
                        </a:rPr>
                        <a:t> </a:t>
                      </a:r>
                      <a:r>
                        <a:rPr lang="en-US" sz="1150" b="0" baseline="0" dirty="0" smtClean="0">
                          <a:solidFill>
                            <a:schemeClr val="tx1"/>
                          </a:solidFill>
                          <a:latin typeface="+mn-lt"/>
                          <a:cs typeface="Arial" pitchFamily="34" charset="0"/>
                        </a:rPr>
                        <a:t>A</a:t>
                      </a:r>
                      <a:r>
                        <a:rPr lang="en-US" sz="115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pply online via Ringgit plus website and subsequently approved and disbursed by </a:t>
                      </a:r>
                      <a:r>
                        <a:rPr lang="en-US" sz="115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Ukhwah</a:t>
                      </a:r>
                      <a:r>
                        <a:rPr lang="en-US" sz="115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50" b="0" i="0" u="none" strike="noStrike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5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Open to Government Personal or GLC who salary is deducted from </a:t>
                      </a:r>
                      <a:r>
                        <a:rPr lang="en-US" sz="115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Angkasa</a:t>
                      </a:r>
                      <a:r>
                        <a:rPr lang="en-US" sz="115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50" b="0" i="0" u="none" strike="noStrike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50" b="1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FA  :</a:t>
                      </a:r>
                      <a:r>
                        <a:rPr lang="en-US" sz="115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RM2,000 – RM 200,000 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50" b="1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Tenure :</a:t>
                      </a:r>
                      <a:r>
                        <a:rPr lang="en-US" sz="115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2 - 10 years. 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50" b="0" u="none" baseline="0" dirty="0" smtClean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50" b="1" u="none" baseline="0" dirty="0" smtClean="0">
                          <a:solidFill>
                            <a:schemeClr val="tx1"/>
                          </a:solidFill>
                          <a:latin typeface="+mn-lt"/>
                          <a:cs typeface="Arial" pitchFamily="34" charset="0"/>
                        </a:rPr>
                        <a:t>Campaign Durations : </a:t>
                      </a:r>
                      <a:r>
                        <a:rPr lang="en-US" sz="1150" b="0" u="none" baseline="0" dirty="0" smtClean="0">
                          <a:solidFill>
                            <a:schemeClr val="tx1"/>
                          </a:solidFill>
                          <a:latin typeface="+mn-lt"/>
                          <a:cs typeface="Arial" pitchFamily="34" charset="0"/>
                        </a:rPr>
                        <a:t>13</a:t>
                      </a:r>
                      <a:r>
                        <a:rPr lang="en-US" sz="1150" b="0" u="none" baseline="30000" dirty="0" smtClean="0">
                          <a:solidFill>
                            <a:schemeClr val="tx1"/>
                          </a:solidFill>
                          <a:latin typeface="+mn-lt"/>
                          <a:cs typeface="Arial" pitchFamily="34" charset="0"/>
                        </a:rPr>
                        <a:t>th</a:t>
                      </a:r>
                      <a:r>
                        <a:rPr lang="en-US" sz="1150" b="0" u="none" baseline="0" dirty="0" smtClean="0">
                          <a:solidFill>
                            <a:schemeClr val="tx1"/>
                          </a:solidFill>
                          <a:latin typeface="+mn-lt"/>
                          <a:cs typeface="Arial" pitchFamily="34" charset="0"/>
                        </a:rPr>
                        <a:t> Dec 2017 - 31</a:t>
                      </a:r>
                      <a:r>
                        <a:rPr lang="en-US" sz="1150" b="0" u="none" baseline="30000" dirty="0" smtClean="0">
                          <a:solidFill>
                            <a:schemeClr val="tx1"/>
                          </a:solidFill>
                          <a:latin typeface="+mn-lt"/>
                          <a:cs typeface="Arial" pitchFamily="34" charset="0"/>
                        </a:rPr>
                        <a:t>st </a:t>
                      </a:r>
                      <a:r>
                        <a:rPr lang="en-US" sz="1150" b="0" u="none" baseline="0" dirty="0" smtClean="0">
                          <a:solidFill>
                            <a:schemeClr val="tx1"/>
                          </a:solidFill>
                          <a:latin typeface="+mn-lt"/>
                          <a:cs typeface="Arial" pitchFamily="34" charset="0"/>
                        </a:rPr>
                        <a:t>Dec 2018. 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50" b="0" u="none" baseline="0" dirty="0" smtClean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50" b="1" u="none" baseline="0" dirty="0" smtClean="0">
                          <a:solidFill>
                            <a:schemeClr val="tx1"/>
                          </a:solidFill>
                          <a:latin typeface="+mn-lt"/>
                          <a:cs typeface="Arial" pitchFamily="34" charset="0"/>
                        </a:rPr>
                        <a:t>Rewards: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50" b="0" u="none" baseline="0" dirty="0" smtClean="0">
                          <a:solidFill>
                            <a:schemeClr val="tx1"/>
                          </a:solidFill>
                          <a:latin typeface="+mn-lt"/>
                          <a:cs typeface="Arial" pitchFamily="34" charset="0"/>
                        </a:rPr>
                        <a:t>RM50 Giant Voucher 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50" b="0" u="none" baseline="0" dirty="0" smtClean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07" r="1495" b="39045"/>
          <a:stretch/>
        </p:blipFill>
        <p:spPr bwMode="auto">
          <a:xfrm>
            <a:off x="1107306" y="1052736"/>
            <a:ext cx="4565773" cy="2520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7307" y="3933056"/>
            <a:ext cx="4536504" cy="259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97660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extBox 5"/>
          <p:cNvSpPr txBox="1">
            <a:spLocks noChangeArrowheads="1"/>
          </p:cNvSpPr>
          <p:nvPr/>
        </p:nvSpPr>
        <p:spPr bwMode="auto">
          <a:xfrm>
            <a:off x="76200" y="76200"/>
            <a:ext cx="9525000" cy="4930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eaLnBrk="0" hangingPunct="0">
              <a:lnSpc>
                <a:spcPct val="93000"/>
              </a:lnSpc>
              <a:spcBef>
                <a:spcPts val="1125"/>
              </a:spcBef>
              <a:buClr>
                <a:srgbClr val="000000"/>
              </a:buClr>
              <a:buSzPct val="100000"/>
              <a:buFont typeface="Arial" charset="0"/>
              <a:buNone/>
            </a:pPr>
            <a:r>
              <a:rPr lang="en-US" dirty="0"/>
              <a:t>Personal Financing </a:t>
            </a:r>
            <a:r>
              <a:rPr lang="en-US" sz="1600" dirty="0">
                <a:solidFill>
                  <a:srgbClr val="0000FF"/>
                </a:solidFill>
              </a:rPr>
              <a:t>(Risk Category: Market Risk: New &amp; existing campaign)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868240"/>
              </p:ext>
            </p:extLst>
          </p:nvPr>
        </p:nvGraphicFramePr>
        <p:xfrm>
          <a:off x="56456" y="581782"/>
          <a:ext cx="9829800" cy="60155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5397"/>
                <a:gridCol w="4693235"/>
                <a:gridCol w="4141168"/>
              </a:tblGrid>
              <a:tr h="326938">
                <a:tc>
                  <a:txBody>
                    <a:bodyPr/>
                    <a:lstStyle/>
                    <a:p>
                      <a:pPr algn="ctr"/>
                      <a:r>
                        <a:rPr lang="en-US" sz="1100" b="1" u="none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Campaign</a:t>
                      </a:r>
                      <a:endParaRPr lang="en-US" sz="1100" b="1" u="none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HSBC </a:t>
                      </a:r>
                      <a:r>
                        <a:rPr lang="en-US" sz="1400" b="1" dirty="0" err="1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Amanah</a:t>
                      </a:r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 Personal Financing – </a:t>
                      </a:r>
                      <a:r>
                        <a:rPr lang="en-US" sz="1400" b="1" baseline="0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I</a:t>
                      </a:r>
                      <a:r>
                        <a:rPr lang="en-US" sz="1400" b="1" u="none" baseline="0" dirty="0" smtClean="0">
                          <a:solidFill>
                            <a:schemeClr val="tx1"/>
                          </a:solidFill>
                          <a:latin typeface="+mn-lt"/>
                          <a:cs typeface="Arial" pitchFamily="34" charset="0"/>
                        </a:rPr>
                        <a:t> </a:t>
                      </a:r>
                      <a:endParaRPr lang="en-US" sz="1400" b="1" dirty="0" smtClean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b="1" dirty="0" smtClean="0">
                          <a:solidFill>
                            <a:schemeClr val="tx1"/>
                          </a:solidFill>
                        </a:rPr>
                        <a:t>Features</a:t>
                      </a:r>
                      <a:endParaRPr lang="en-MY" sz="13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646671">
                <a:tc rowSpan="3">
                  <a:txBody>
                    <a:bodyPr/>
                    <a:lstStyle/>
                    <a:p>
                      <a:pPr algn="l"/>
                      <a:r>
                        <a:rPr lang="en-MY" sz="1150" b="1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Ringgitplus</a:t>
                      </a:r>
                      <a:r>
                        <a:rPr lang="en-MY" sz="1150" b="1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rewards</a:t>
                      </a:r>
                      <a:endParaRPr lang="en-US" sz="1150" b="1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50" b="1" u="sng" dirty="0" smtClean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50" b="1" dirty="0" smtClean="0">
                          <a:solidFill>
                            <a:schemeClr val="tx1"/>
                          </a:solidFill>
                          <a:latin typeface="+mn-lt"/>
                          <a:cs typeface="Arial" pitchFamily="34" charset="0"/>
                        </a:rPr>
                        <a:t>Eligibility:</a:t>
                      </a:r>
                      <a:r>
                        <a:rPr lang="en-US" sz="1150" b="1" baseline="0" dirty="0" smtClean="0">
                          <a:solidFill>
                            <a:schemeClr val="tx1"/>
                          </a:solidFill>
                          <a:latin typeface="+mn-lt"/>
                          <a:cs typeface="Arial" pitchFamily="34" charset="0"/>
                        </a:rPr>
                        <a:t> </a:t>
                      </a:r>
                      <a:r>
                        <a:rPr lang="en-US" sz="115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Open to customers who apply via Ringgit plus website and are subsequently approved and receive financing for more than RM20,000.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50" b="0" i="0" u="none" strike="noStrike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5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New Customer : Minimum income 5K.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5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Existing  Customer : Minimum income 3K.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50" b="1" i="0" u="none" strike="noStrike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5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FA  RM20,000 and above. Tenure up to 7 years to entitle for (profit rate) 8.75% p.a.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50" b="0" u="none" baseline="0" dirty="0" smtClean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50" b="1" u="none" baseline="0" dirty="0" smtClean="0">
                          <a:solidFill>
                            <a:schemeClr val="tx1"/>
                          </a:solidFill>
                          <a:latin typeface="+mn-lt"/>
                          <a:cs typeface="Arial" pitchFamily="34" charset="0"/>
                        </a:rPr>
                        <a:t>Campaign Durations</a:t>
                      </a:r>
                      <a:r>
                        <a:rPr lang="en-US" sz="1150" b="0" u="none" baseline="0" dirty="0" smtClean="0">
                          <a:solidFill>
                            <a:schemeClr val="tx1"/>
                          </a:solidFill>
                          <a:latin typeface="+mn-lt"/>
                          <a:cs typeface="Arial" pitchFamily="34" charset="0"/>
                        </a:rPr>
                        <a:t>: 06</a:t>
                      </a:r>
                      <a:r>
                        <a:rPr lang="en-US" sz="1150" b="0" u="none" baseline="30000" dirty="0" smtClean="0">
                          <a:solidFill>
                            <a:schemeClr val="tx1"/>
                          </a:solidFill>
                          <a:latin typeface="+mn-lt"/>
                          <a:cs typeface="Arial" pitchFamily="34" charset="0"/>
                        </a:rPr>
                        <a:t>th</a:t>
                      </a:r>
                      <a:r>
                        <a:rPr lang="en-US" sz="1150" b="0" u="none" baseline="0" dirty="0" smtClean="0">
                          <a:solidFill>
                            <a:schemeClr val="tx1"/>
                          </a:solidFill>
                          <a:latin typeface="+mn-lt"/>
                          <a:cs typeface="Arial" pitchFamily="34" charset="0"/>
                        </a:rPr>
                        <a:t> June’17 – 30</a:t>
                      </a:r>
                      <a:r>
                        <a:rPr lang="en-US" sz="1150" b="0" u="none" baseline="30000" dirty="0" smtClean="0">
                          <a:solidFill>
                            <a:schemeClr val="tx1"/>
                          </a:solidFill>
                          <a:latin typeface="+mn-lt"/>
                          <a:cs typeface="Arial" pitchFamily="34" charset="0"/>
                        </a:rPr>
                        <a:t>th</a:t>
                      </a:r>
                      <a:r>
                        <a:rPr lang="en-US" sz="1150" b="0" u="none" baseline="0" dirty="0" smtClean="0">
                          <a:solidFill>
                            <a:schemeClr val="tx1"/>
                          </a:solidFill>
                          <a:latin typeface="+mn-lt"/>
                          <a:cs typeface="Arial" pitchFamily="34" charset="0"/>
                        </a:rPr>
                        <a:t> Sept 2018.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50" b="0" u="none" baseline="0" dirty="0" smtClean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50" b="1" u="none" baseline="0" dirty="0" smtClean="0">
                          <a:solidFill>
                            <a:schemeClr val="tx1"/>
                          </a:solidFill>
                          <a:latin typeface="+mn-lt"/>
                          <a:cs typeface="Arial" pitchFamily="34" charset="0"/>
                        </a:rPr>
                        <a:t>Rewards</a:t>
                      </a:r>
                      <a:r>
                        <a:rPr lang="en-US" sz="1150" b="0" u="none" baseline="0" dirty="0" smtClean="0">
                          <a:solidFill>
                            <a:schemeClr val="tx1"/>
                          </a:solidFill>
                          <a:latin typeface="+mn-lt"/>
                          <a:cs typeface="Arial" pitchFamily="34" charset="0"/>
                        </a:rPr>
                        <a:t> :</a:t>
                      </a:r>
                    </a:p>
                    <a:p>
                      <a:r>
                        <a:rPr lang="en-MY" sz="115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FA </a:t>
                      </a:r>
                      <a:r>
                        <a:rPr lang="en-MY" sz="1150" b="0" i="0" u="sng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&gt;</a:t>
                      </a:r>
                      <a:r>
                        <a:rPr lang="en-MY" sz="115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20K Approved &amp; Disbursed : RM100 Touch ‘n Go Card.</a:t>
                      </a:r>
                      <a:endParaRPr lang="en-US" sz="1150" b="1" u="sng" baseline="0" dirty="0" smtClean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61641">
                <a:tc vMerge="1">
                  <a:txBody>
                    <a:bodyPr/>
                    <a:lstStyle/>
                    <a:p>
                      <a:pPr algn="l"/>
                      <a:endParaRPr lang="en-US" sz="1150" b="1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AEON</a:t>
                      </a:r>
                      <a:r>
                        <a:rPr lang="en-US" sz="1200" b="1" baseline="0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200" b="1" dirty="0" err="1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i</a:t>
                      </a:r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-CASH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50" b="0" u="none" baseline="0" dirty="0" smtClean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760021">
                <a:tc vMerge="1">
                  <a:txBody>
                    <a:bodyPr/>
                    <a:lstStyle/>
                    <a:p>
                      <a:pPr algn="l"/>
                      <a:endParaRPr lang="en-US" sz="1150" b="1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50" b="1" u="sng" dirty="0" smtClean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50" b="1" dirty="0" smtClean="0">
                          <a:solidFill>
                            <a:schemeClr val="tx1"/>
                          </a:solidFill>
                          <a:latin typeface="+mn-lt"/>
                          <a:cs typeface="Arial" pitchFamily="34" charset="0"/>
                        </a:rPr>
                        <a:t>Eligibility:</a:t>
                      </a:r>
                      <a:r>
                        <a:rPr lang="en-US" sz="1150" b="1" baseline="0" dirty="0" smtClean="0">
                          <a:solidFill>
                            <a:schemeClr val="tx1"/>
                          </a:solidFill>
                          <a:latin typeface="+mn-lt"/>
                          <a:cs typeface="Arial" pitchFamily="34" charset="0"/>
                        </a:rPr>
                        <a:t> </a:t>
                      </a:r>
                      <a:r>
                        <a:rPr lang="en-US" sz="115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Open to New and Existing customers who apply via </a:t>
                      </a:r>
                      <a:r>
                        <a:rPr lang="en-US" sz="115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Ringgitplus</a:t>
                      </a:r>
                      <a:r>
                        <a:rPr lang="en-US" sz="115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website and are subsequently approved and disbursed. 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0" i="0" u="none" strike="noStrike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50" b="1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Application Channel</a:t>
                      </a:r>
                      <a:r>
                        <a:rPr lang="en-US" sz="115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: Will be route to ACSM Telemarketing Team HQ.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1" i="0" u="none" strike="noStrike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50" b="1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FA :</a:t>
                      </a:r>
                      <a:r>
                        <a:rPr lang="en-US" sz="115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RM1,000 – RM100,000 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50" b="0" u="none" baseline="0" dirty="0" smtClean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50" b="1" u="none" baseline="0" dirty="0" smtClean="0">
                          <a:solidFill>
                            <a:schemeClr val="tx1"/>
                          </a:solidFill>
                          <a:latin typeface="+mn-lt"/>
                          <a:cs typeface="Arial" pitchFamily="34" charset="0"/>
                        </a:rPr>
                        <a:t>Campaign Durations </a:t>
                      </a:r>
                      <a:r>
                        <a:rPr lang="en-US" sz="1150" b="0" u="none" baseline="0" dirty="0" smtClean="0">
                          <a:solidFill>
                            <a:schemeClr val="tx1"/>
                          </a:solidFill>
                          <a:latin typeface="+mn-lt"/>
                          <a:cs typeface="Arial" pitchFamily="34" charset="0"/>
                        </a:rPr>
                        <a:t>: 18</a:t>
                      </a:r>
                      <a:r>
                        <a:rPr lang="en-US" sz="1150" b="0" u="none" baseline="30000" dirty="0" smtClean="0">
                          <a:solidFill>
                            <a:schemeClr val="tx1"/>
                          </a:solidFill>
                          <a:latin typeface="+mn-lt"/>
                          <a:cs typeface="Arial" pitchFamily="34" charset="0"/>
                        </a:rPr>
                        <a:t>th</a:t>
                      </a:r>
                      <a:r>
                        <a:rPr lang="en-US" sz="1150" b="0" u="none" baseline="0" dirty="0" smtClean="0">
                          <a:solidFill>
                            <a:schemeClr val="tx1"/>
                          </a:solidFill>
                          <a:latin typeface="+mn-lt"/>
                          <a:cs typeface="Arial" pitchFamily="34" charset="0"/>
                        </a:rPr>
                        <a:t> June 2018 -18</a:t>
                      </a:r>
                      <a:r>
                        <a:rPr lang="en-US" sz="1150" b="0" u="none" baseline="30000" dirty="0" smtClean="0">
                          <a:solidFill>
                            <a:schemeClr val="tx1"/>
                          </a:solidFill>
                          <a:latin typeface="+mn-lt"/>
                          <a:cs typeface="Arial" pitchFamily="34" charset="0"/>
                        </a:rPr>
                        <a:t>th</a:t>
                      </a:r>
                      <a:r>
                        <a:rPr lang="en-US" sz="1150" b="0" u="none" baseline="0" dirty="0" smtClean="0">
                          <a:solidFill>
                            <a:schemeClr val="tx1"/>
                          </a:solidFill>
                          <a:latin typeface="+mn-lt"/>
                          <a:cs typeface="Arial" pitchFamily="34" charset="0"/>
                        </a:rPr>
                        <a:t> June 2019 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50" b="0" u="none" baseline="0" dirty="0" smtClean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50" b="1" u="none" baseline="0" dirty="0" smtClean="0">
                          <a:solidFill>
                            <a:schemeClr val="tx1"/>
                          </a:solidFill>
                          <a:latin typeface="+mn-lt"/>
                          <a:cs typeface="Arial" pitchFamily="34" charset="0"/>
                        </a:rPr>
                        <a:t>Rewards</a:t>
                      </a:r>
                      <a:r>
                        <a:rPr lang="en-US" sz="1150" b="0" u="none" baseline="0" dirty="0" smtClean="0">
                          <a:solidFill>
                            <a:schemeClr val="tx1"/>
                          </a:solidFill>
                          <a:latin typeface="+mn-lt"/>
                          <a:cs typeface="Arial" pitchFamily="34" charset="0"/>
                        </a:rPr>
                        <a:t> :</a:t>
                      </a:r>
                      <a:r>
                        <a:rPr lang="en-MY" sz="115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AEON Gift Voucher worth RM50 </a:t>
                      </a:r>
                      <a:endParaRPr lang="en-US" sz="1150" b="0" u="none" baseline="0" dirty="0" smtClean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952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752" y="3861048"/>
            <a:ext cx="4560328" cy="2664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54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753" y="980728"/>
            <a:ext cx="4560328" cy="24482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70469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extBox 5"/>
          <p:cNvSpPr txBox="1">
            <a:spLocks noChangeArrowheads="1"/>
          </p:cNvSpPr>
          <p:nvPr/>
        </p:nvSpPr>
        <p:spPr bwMode="auto">
          <a:xfrm>
            <a:off x="76200" y="76200"/>
            <a:ext cx="9525000" cy="4930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eaLnBrk="0" hangingPunct="0">
              <a:lnSpc>
                <a:spcPct val="93000"/>
              </a:lnSpc>
              <a:spcBef>
                <a:spcPts val="1125"/>
              </a:spcBef>
              <a:buClr>
                <a:srgbClr val="000000"/>
              </a:buClr>
              <a:buSzPct val="100000"/>
              <a:buFont typeface="Arial" charset="0"/>
              <a:buNone/>
            </a:pPr>
            <a:r>
              <a:rPr lang="en-US" dirty="0"/>
              <a:t>Personal Financing </a:t>
            </a:r>
            <a:r>
              <a:rPr lang="en-US" sz="1600" dirty="0">
                <a:solidFill>
                  <a:srgbClr val="0000FF"/>
                </a:solidFill>
              </a:rPr>
              <a:t>(Risk Category: Market Risk: New &amp; existing campaign)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4453425"/>
              </p:ext>
            </p:extLst>
          </p:nvPr>
        </p:nvGraphicFramePr>
        <p:xfrm>
          <a:off x="56456" y="522700"/>
          <a:ext cx="9829800" cy="33383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5397"/>
                <a:gridCol w="4621227"/>
                <a:gridCol w="4213176"/>
              </a:tblGrid>
              <a:tr h="506953">
                <a:tc>
                  <a:txBody>
                    <a:bodyPr/>
                    <a:lstStyle/>
                    <a:p>
                      <a:pPr algn="ctr"/>
                      <a:r>
                        <a:rPr lang="en-US" sz="1100" b="1" u="none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Campaign</a:t>
                      </a:r>
                      <a:endParaRPr lang="en-US" sz="1100" b="1" u="none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b="1" u="none" dirty="0" smtClean="0">
                          <a:solidFill>
                            <a:schemeClr val="tx1"/>
                          </a:solidFill>
                          <a:effectLst/>
                        </a:rPr>
                        <a:t>Alliance Bank</a:t>
                      </a:r>
                      <a:endParaRPr lang="en-MY" sz="1300" b="1" u="none" dirty="0" smtClean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b="1" dirty="0" smtClean="0">
                          <a:solidFill>
                            <a:schemeClr val="tx1"/>
                          </a:solidFill>
                        </a:rPr>
                        <a:t>Features</a:t>
                      </a:r>
                      <a:endParaRPr lang="en-MY" sz="13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831394">
                <a:tc>
                  <a:txBody>
                    <a:bodyPr/>
                    <a:lstStyle/>
                    <a:p>
                      <a:pPr algn="l"/>
                      <a:r>
                        <a:rPr lang="en-MY" sz="1150" b="1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Ringgitplus</a:t>
                      </a:r>
                      <a:r>
                        <a:rPr lang="en-MY" sz="1150" b="1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rewards</a:t>
                      </a:r>
                      <a:endParaRPr lang="en-US" sz="1150" b="1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50" b="1" u="sng" dirty="0" smtClean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50" b="1" dirty="0" smtClean="0">
                          <a:solidFill>
                            <a:schemeClr val="tx1"/>
                          </a:solidFill>
                          <a:latin typeface="+mn-lt"/>
                          <a:cs typeface="Arial" pitchFamily="34" charset="0"/>
                        </a:rPr>
                        <a:t>Eligibility:</a:t>
                      </a:r>
                      <a:r>
                        <a:rPr lang="en-US" sz="1150" b="1" baseline="0" dirty="0" smtClean="0">
                          <a:solidFill>
                            <a:schemeClr val="tx1"/>
                          </a:solidFill>
                          <a:latin typeface="+mn-lt"/>
                          <a:cs typeface="Arial" pitchFamily="34" charset="0"/>
                        </a:rPr>
                        <a:t> 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5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Open to all customers who applied via </a:t>
                      </a:r>
                      <a:r>
                        <a:rPr lang="en-US" sz="115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Ringgitplus</a:t>
                      </a:r>
                      <a:r>
                        <a:rPr lang="en-US" sz="115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website and subsequently approved and disbursed. 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b="0" i="0" u="none" strike="noStrike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50" b="1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Min income </a:t>
                      </a:r>
                      <a:r>
                        <a:rPr lang="en-US" sz="115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: RM 3K monthly.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50" b="1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FA</a:t>
                      </a:r>
                      <a:r>
                        <a:rPr lang="en-US" sz="115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: RM5,000 - RM150,000.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50" b="1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Tenure </a:t>
                      </a:r>
                      <a:r>
                        <a:rPr lang="en-US" sz="115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: 12- 84 Months. 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50" b="1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Profit rate</a:t>
                      </a:r>
                      <a:r>
                        <a:rPr lang="en-US" sz="115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: As low as 3.99%p.a.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b="0" u="none" baseline="0" dirty="0" smtClean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50" b="1" u="none" baseline="0" dirty="0" smtClean="0">
                          <a:solidFill>
                            <a:schemeClr val="tx1"/>
                          </a:solidFill>
                          <a:latin typeface="+mn-lt"/>
                          <a:cs typeface="Arial" pitchFamily="34" charset="0"/>
                        </a:rPr>
                        <a:t>Campaign Durations: </a:t>
                      </a:r>
                      <a:r>
                        <a:rPr lang="en-US" sz="1150" b="0" u="none" baseline="0" dirty="0" smtClean="0">
                          <a:solidFill>
                            <a:schemeClr val="tx1"/>
                          </a:solidFill>
                          <a:latin typeface="+mn-lt"/>
                          <a:cs typeface="Arial" pitchFamily="34" charset="0"/>
                        </a:rPr>
                        <a:t>Application on 20</a:t>
                      </a:r>
                      <a:r>
                        <a:rPr lang="en-US" sz="1150" b="0" u="none" baseline="30000" dirty="0" smtClean="0">
                          <a:solidFill>
                            <a:schemeClr val="tx1"/>
                          </a:solidFill>
                          <a:latin typeface="+mn-lt"/>
                          <a:cs typeface="Arial" pitchFamily="34" charset="0"/>
                        </a:rPr>
                        <a:t>th</a:t>
                      </a:r>
                      <a:r>
                        <a:rPr lang="en-US" sz="1150" b="0" u="none" baseline="0" dirty="0" smtClean="0">
                          <a:solidFill>
                            <a:schemeClr val="tx1"/>
                          </a:solidFill>
                          <a:latin typeface="+mn-lt"/>
                          <a:cs typeface="Arial" pitchFamily="34" charset="0"/>
                        </a:rPr>
                        <a:t> July – 31</a:t>
                      </a:r>
                      <a:r>
                        <a:rPr lang="en-US" sz="1150" b="0" u="none" baseline="30000" dirty="0" smtClean="0">
                          <a:solidFill>
                            <a:schemeClr val="tx1"/>
                          </a:solidFill>
                          <a:latin typeface="+mn-lt"/>
                          <a:cs typeface="Arial" pitchFamily="34" charset="0"/>
                        </a:rPr>
                        <a:t>st</a:t>
                      </a:r>
                      <a:r>
                        <a:rPr lang="en-US" sz="1150" b="0" u="none" baseline="0" dirty="0" smtClean="0">
                          <a:solidFill>
                            <a:schemeClr val="tx1"/>
                          </a:solidFill>
                          <a:latin typeface="+mn-lt"/>
                          <a:cs typeface="Arial" pitchFamily="34" charset="0"/>
                        </a:rPr>
                        <a:t> Sept 2018. 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b="0" u="none" baseline="0" dirty="0" smtClean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50" b="1" u="none" baseline="0" dirty="0" smtClean="0">
                          <a:solidFill>
                            <a:schemeClr val="tx1"/>
                          </a:solidFill>
                          <a:latin typeface="+mn-lt"/>
                          <a:cs typeface="Arial" pitchFamily="34" charset="0"/>
                        </a:rPr>
                        <a:t>Rewards: </a:t>
                      </a:r>
                      <a:r>
                        <a:rPr lang="en-US" sz="1150" b="0" u="none" baseline="0" dirty="0" smtClean="0">
                          <a:solidFill>
                            <a:schemeClr val="tx1"/>
                          </a:solidFill>
                          <a:latin typeface="+mn-lt"/>
                          <a:cs typeface="Arial" pitchFamily="34" charset="0"/>
                        </a:rPr>
                        <a:t>RM50 Petrol Voucher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972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752" y="1124744"/>
            <a:ext cx="4488321" cy="259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9448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extBox 5"/>
          <p:cNvSpPr txBox="1">
            <a:spLocks noChangeArrowheads="1"/>
          </p:cNvSpPr>
          <p:nvPr/>
        </p:nvSpPr>
        <p:spPr bwMode="auto">
          <a:xfrm>
            <a:off x="152400" y="2057400"/>
            <a:ext cx="9525000" cy="2293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>
              <a:lnSpc>
                <a:spcPct val="93000"/>
              </a:lnSpc>
              <a:spcBef>
                <a:spcPts val="1125"/>
              </a:spcBef>
              <a:buClr>
                <a:srgbClr val="000000"/>
              </a:buClr>
              <a:buSzPct val="100000"/>
              <a:buFont typeface="Arial" charset="0"/>
              <a:buNone/>
            </a:pPr>
            <a:r>
              <a:rPr lang="en-US" sz="7200" dirty="0" smtClean="0"/>
              <a:t>Thank </a:t>
            </a:r>
            <a:endParaRPr lang="en-US" sz="7200" dirty="0"/>
          </a:p>
          <a:p>
            <a:pPr algn="ctr" eaLnBrk="0" hangingPunct="0">
              <a:lnSpc>
                <a:spcPct val="93000"/>
              </a:lnSpc>
              <a:spcBef>
                <a:spcPts val="1125"/>
              </a:spcBef>
              <a:buClr>
                <a:srgbClr val="000000"/>
              </a:buClr>
              <a:buSzPct val="100000"/>
              <a:buFont typeface="Arial" charset="0"/>
              <a:buNone/>
            </a:pPr>
            <a:r>
              <a:rPr lang="en-US" sz="7200" dirty="0"/>
              <a:t>You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738926"/>
              </p:ext>
            </p:extLst>
          </p:nvPr>
        </p:nvGraphicFramePr>
        <p:xfrm>
          <a:off x="19744" y="535922"/>
          <a:ext cx="9829800" cy="606142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65960"/>
                <a:gridCol w="2673706"/>
                <a:gridCol w="2620966"/>
                <a:gridCol w="2569168"/>
              </a:tblGrid>
              <a:tr h="601781">
                <a:tc>
                  <a:txBody>
                    <a:bodyPr/>
                    <a:lstStyle/>
                    <a:p>
                      <a:r>
                        <a:rPr lang="en-US" sz="1100" b="1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Items</a:t>
                      </a:r>
                      <a:endParaRPr lang="en-US" sz="1100" b="1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 smtClean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  <a:p>
                      <a:endParaRPr lang="en-US" sz="1100" dirty="0" smtClean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  <a:p>
                      <a:endParaRPr lang="en-US" sz="1100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MY" sz="1100" dirty="0"/>
                    </a:p>
                  </a:txBody>
                  <a:tcPr anchor="ctr">
                    <a:solidFill>
                      <a:srgbClr val="FFFFCC"/>
                    </a:solidFill>
                  </a:tcPr>
                </a:tc>
              </a:tr>
              <a:tr h="432048">
                <a:tc>
                  <a:txBody>
                    <a:bodyPr/>
                    <a:lstStyle/>
                    <a:p>
                      <a:r>
                        <a:rPr lang="en-US" sz="1100" b="1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Product Name</a:t>
                      </a:r>
                      <a:endParaRPr lang="en-US" sz="1100" b="1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Cash First</a:t>
                      </a:r>
                      <a:r>
                        <a:rPr lang="en-US" sz="1100" b="1" baseline="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Personal Loan</a:t>
                      </a:r>
                    </a:p>
                    <a:p>
                      <a:pPr algn="ctr"/>
                      <a:r>
                        <a:rPr lang="en-MY" sz="1100" b="1" i="0" kern="1200" dirty="0" smtClean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Cash Vantage Financing-</a:t>
                      </a:r>
                      <a:r>
                        <a:rPr lang="en-MY" sz="1100" b="1" i="0" kern="1200" dirty="0" err="1" smtClean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i</a:t>
                      </a:r>
                      <a:endParaRPr lang="en-US" sz="1100" b="1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Personal</a:t>
                      </a:r>
                      <a:r>
                        <a:rPr lang="en-US" sz="1100" b="1" baseline="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Financing-</a:t>
                      </a:r>
                      <a:r>
                        <a:rPr lang="en-US" sz="1100" b="1" baseline="0" dirty="0" err="1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i</a:t>
                      </a:r>
                      <a:endParaRPr lang="en-US" sz="1100" b="1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Personal Financing</a:t>
                      </a:r>
                      <a:r>
                        <a:rPr lang="en-US" sz="1100" b="1" baseline="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-</a:t>
                      </a:r>
                      <a:r>
                        <a:rPr lang="en-US" sz="1100" b="1" baseline="0" dirty="0" err="1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i</a:t>
                      </a:r>
                      <a:endParaRPr lang="en-US" sz="1100" b="1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>
                    <a:solidFill>
                      <a:srgbClr val="CCFFCC"/>
                    </a:solidFill>
                  </a:tcPr>
                </a:tc>
              </a:tr>
              <a:tr h="771514">
                <a:tc>
                  <a:txBody>
                    <a:bodyPr/>
                    <a:lstStyle/>
                    <a:p>
                      <a:r>
                        <a:rPr lang="en-US" sz="1100" b="1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Finance</a:t>
                      </a:r>
                      <a:r>
                        <a:rPr lang="en-US" sz="1100" b="1" baseline="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Amount</a:t>
                      </a:r>
                      <a:endParaRPr lang="en-US" sz="1100" b="1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u="none" dirty="0" smtClean="0">
                          <a:solidFill>
                            <a:schemeClr val="tx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RM5,000</a:t>
                      </a:r>
                      <a:r>
                        <a:rPr lang="en-US" sz="1100" b="0" u="none" baseline="0" dirty="0" smtClean="0">
                          <a:solidFill>
                            <a:schemeClr val="tx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– RM150,000</a:t>
                      </a:r>
                      <a:endParaRPr lang="en-US" sz="1100" b="0" u="none" dirty="0">
                        <a:solidFill>
                          <a:schemeClr val="tx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u="none" dirty="0" smtClean="0">
                          <a:solidFill>
                            <a:schemeClr val="tx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RM5,000 – RM250,000(6 to 9x</a:t>
                      </a:r>
                      <a:r>
                        <a:rPr lang="en-US" sz="1100" b="0" u="none" baseline="0" dirty="0" smtClean="0">
                          <a:solidFill>
                            <a:schemeClr val="tx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salary)</a:t>
                      </a:r>
                      <a:endParaRPr lang="en-US" sz="1100" b="0" u="none" dirty="0">
                        <a:solidFill>
                          <a:schemeClr val="tx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b="0" u="none" dirty="0" smtClean="0">
                          <a:solidFill>
                            <a:schemeClr val="tx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Package</a:t>
                      </a:r>
                      <a:r>
                        <a:rPr lang="en-US" sz="1100" b="0" u="none" baseline="0" dirty="0" smtClean="0">
                          <a:solidFill>
                            <a:schemeClr val="tx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Personal Financing: </a:t>
                      </a:r>
                      <a:r>
                        <a:rPr lang="en-US" sz="1100" b="0" u="none" dirty="0" smtClean="0">
                          <a:solidFill>
                            <a:schemeClr val="tx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RM10,000 – RM200,000</a:t>
                      </a:r>
                    </a:p>
                    <a:p>
                      <a:pPr algn="l"/>
                      <a:r>
                        <a:rPr lang="en-US" sz="1100" b="0" u="none" dirty="0" smtClean="0">
                          <a:solidFill>
                            <a:schemeClr val="tx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Non-package Personal</a:t>
                      </a:r>
                      <a:r>
                        <a:rPr lang="en-US" sz="1100" b="0" u="none" baseline="0" dirty="0" smtClean="0">
                          <a:solidFill>
                            <a:schemeClr val="tx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Financing: RM 10,000 – RM150,000</a:t>
                      </a:r>
                      <a:endParaRPr lang="en-US" sz="1100" b="0" u="none" dirty="0">
                        <a:solidFill>
                          <a:schemeClr val="tx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/>
                </a:tc>
              </a:tr>
              <a:tr h="941247">
                <a:tc>
                  <a:txBody>
                    <a:bodyPr/>
                    <a:lstStyle/>
                    <a:p>
                      <a:r>
                        <a:rPr lang="en-US" sz="1100" b="1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Interest</a:t>
                      </a:r>
                      <a:r>
                        <a:rPr lang="en-US" sz="1100" b="1" baseline="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Rate</a:t>
                      </a:r>
                      <a:endParaRPr lang="en-US" sz="1100" b="1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baseline="0" dirty="0" smtClean="0">
                          <a:solidFill>
                            <a:schemeClr val="tx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8.38% p.a. for RM5,000</a:t>
                      </a:r>
                    </a:p>
                    <a:p>
                      <a:pPr algn="ctr"/>
                      <a:r>
                        <a:rPr lang="en-US" sz="1100" b="0" baseline="0" dirty="0" smtClean="0">
                          <a:solidFill>
                            <a:schemeClr val="tx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For 7 years tenure</a:t>
                      </a:r>
                      <a:endParaRPr lang="en-US" sz="1100" b="0" dirty="0">
                        <a:solidFill>
                          <a:schemeClr val="tx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 smtClean="0">
                          <a:solidFill>
                            <a:schemeClr val="tx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9% - 13.5%</a:t>
                      </a:r>
                      <a:r>
                        <a:rPr lang="en-US" sz="1100" b="0" baseline="0" dirty="0" smtClean="0">
                          <a:solidFill>
                            <a:schemeClr val="tx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p.a.</a:t>
                      </a:r>
                      <a:endParaRPr lang="en-US" sz="1100" b="0" dirty="0">
                        <a:solidFill>
                          <a:schemeClr val="tx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b="0" kern="1200" dirty="0" smtClean="0">
                          <a:solidFill>
                            <a:schemeClr val="tx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Non Package Personal Financing-I</a:t>
                      </a:r>
                      <a:r>
                        <a:rPr lang="en-US" sz="1100" b="0" kern="1200" baseline="0" dirty="0" smtClean="0">
                          <a:solidFill>
                            <a:schemeClr val="tx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lang="en-US" sz="1100" b="0" kern="1200" dirty="0" smtClean="0">
                          <a:solidFill>
                            <a:schemeClr val="tx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:</a:t>
                      </a:r>
                      <a:r>
                        <a:rPr lang="en-US" sz="1100" b="0" kern="1200" baseline="0" dirty="0" smtClean="0">
                          <a:solidFill>
                            <a:schemeClr val="tx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6% to 7%p.a. with </a:t>
                      </a:r>
                      <a:r>
                        <a:rPr lang="en-US" sz="1100" b="0" kern="1200" baseline="0" dirty="0" err="1" smtClean="0">
                          <a:solidFill>
                            <a:schemeClr val="tx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takaful</a:t>
                      </a:r>
                      <a:r>
                        <a:rPr lang="en-US" sz="1100" b="0" kern="1200" baseline="0" dirty="0" smtClean="0">
                          <a:solidFill>
                            <a:schemeClr val="tx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. 7% to  8% p.a. without </a:t>
                      </a:r>
                      <a:r>
                        <a:rPr lang="en-US" sz="1100" b="0" kern="1200" baseline="0" dirty="0" err="1" smtClean="0">
                          <a:solidFill>
                            <a:schemeClr val="tx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takaful</a:t>
                      </a:r>
                      <a:r>
                        <a:rPr lang="en-US" sz="1100" b="0" kern="1200" baseline="0" dirty="0" smtClean="0">
                          <a:solidFill>
                            <a:schemeClr val="tx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.</a:t>
                      </a:r>
                    </a:p>
                    <a:p>
                      <a:pPr algn="l"/>
                      <a:r>
                        <a:rPr lang="en-US" sz="1100" b="0" kern="1200" baseline="0" dirty="0" smtClean="0">
                          <a:solidFill>
                            <a:schemeClr val="tx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On-package Personal Financing-I : 4.99% p.a.</a:t>
                      </a:r>
                      <a:endParaRPr lang="en-MY" sz="1100" b="0" kern="1200" dirty="0" smtClean="0">
                        <a:solidFill>
                          <a:schemeClr val="tx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/>
                </a:tc>
              </a:tr>
              <a:tr h="262315">
                <a:tc>
                  <a:txBody>
                    <a:bodyPr/>
                    <a:lstStyle/>
                    <a:p>
                      <a:r>
                        <a:rPr lang="en-US" sz="1100" b="1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Tenure</a:t>
                      </a:r>
                      <a:endParaRPr lang="en-US" sz="1100" b="1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12 – 84 months</a:t>
                      </a:r>
                      <a:endParaRPr lang="en-US" sz="1100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24 – 84 months</a:t>
                      </a:r>
                      <a:endParaRPr lang="en-US" sz="1100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sz="1100" kern="1200" dirty="0" smtClean="0">
                          <a:solidFill>
                            <a:schemeClr val="tx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12 - 120 months</a:t>
                      </a:r>
                    </a:p>
                  </a:txBody>
                  <a:tcPr anchor="ctr"/>
                </a:tc>
              </a:tr>
              <a:tr h="262315">
                <a:tc>
                  <a:txBody>
                    <a:bodyPr/>
                    <a:lstStyle/>
                    <a:p>
                      <a:r>
                        <a:rPr lang="en-US" sz="1100" b="1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TAT</a:t>
                      </a:r>
                      <a:endParaRPr lang="en-US" sz="1100" b="1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aseline="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24 hours</a:t>
                      </a:r>
                      <a:endParaRPr lang="en-US" sz="1100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48 hours</a:t>
                      </a:r>
                      <a:endParaRPr lang="en-US" sz="1100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Fast approval</a:t>
                      </a:r>
                      <a:endParaRPr lang="en-US" sz="1100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/>
                </a:tc>
              </a:tr>
              <a:tr h="605771">
                <a:tc>
                  <a:txBody>
                    <a:bodyPr/>
                    <a:lstStyle/>
                    <a:p>
                      <a:r>
                        <a:rPr lang="en-US" sz="1100" b="1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Min.</a:t>
                      </a:r>
                      <a:r>
                        <a:rPr lang="en-US" sz="1100" b="1" baseline="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lang="en-US" sz="1100" b="1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Salary</a:t>
                      </a:r>
                      <a:endParaRPr lang="en-US" sz="1100" b="1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u="none" dirty="0" smtClean="0">
                          <a:solidFill>
                            <a:schemeClr val="tx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RM3,000</a:t>
                      </a:r>
                      <a:endParaRPr lang="en-US" sz="1100" b="0" u="none" dirty="0">
                        <a:solidFill>
                          <a:schemeClr val="tx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u="none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RM2,000</a:t>
                      </a:r>
                      <a:endParaRPr lang="en-US" sz="1100" b="0" u="none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u="none" dirty="0" smtClean="0">
                          <a:solidFill>
                            <a:schemeClr val="tx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Package</a:t>
                      </a:r>
                      <a:r>
                        <a:rPr lang="en-US" sz="1100" b="0" u="none" baseline="0" dirty="0" smtClean="0">
                          <a:solidFill>
                            <a:schemeClr val="tx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Personal Financing: </a:t>
                      </a:r>
                      <a:r>
                        <a:rPr lang="en-US" sz="1100" b="0" u="none" dirty="0" smtClean="0">
                          <a:solidFill>
                            <a:schemeClr val="tx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RM2,000</a:t>
                      </a:r>
                    </a:p>
                    <a:p>
                      <a:pPr algn="ctr"/>
                      <a:r>
                        <a:rPr lang="en-US" sz="1100" b="0" u="none" dirty="0" smtClean="0">
                          <a:solidFill>
                            <a:schemeClr val="tx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Non-package Personal Financing: RM 3,500</a:t>
                      </a:r>
                      <a:endParaRPr lang="en-US" sz="1100" b="0" u="none" dirty="0">
                        <a:solidFill>
                          <a:schemeClr val="tx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>
                    <a:noFill/>
                  </a:tcPr>
                </a:tc>
              </a:tr>
              <a:tr h="270381">
                <a:tc>
                  <a:txBody>
                    <a:bodyPr/>
                    <a:lstStyle/>
                    <a:p>
                      <a:r>
                        <a:rPr lang="en-US" sz="1100" b="1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Min Installment</a:t>
                      </a:r>
                      <a:endParaRPr lang="en-US" sz="1100" b="1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u="none" dirty="0" smtClean="0">
                          <a:solidFill>
                            <a:schemeClr val="tx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RM 94</a:t>
                      </a:r>
                      <a:endParaRPr lang="en-US" sz="1100" b="0" u="none" dirty="0">
                        <a:solidFill>
                          <a:schemeClr val="tx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u="none" dirty="0" smtClean="0">
                          <a:solidFill>
                            <a:schemeClr val="tx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RM103</a:t>
                      </a:r>
                      <a:endParaRPr lang="en-US" sz="1100" b="0" u="none" dirty="0">
                        <a:solidFill>
                          <a:schemeClr val="tx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u="none" dirty="0" smtClean="0">
                          <a:solidFill>
                            <a:schemeClr val="tx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RM883.30</a:t>
                      </a:r>
                      <a:endParaRPr lang="en-US" sz="1100" b="0" u="none" dirty="0">
                        <a:solidFill>
                          <a:schemeClr val="tx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/>
                </a:tc>
              </a:tr>
              <a:tr h="43204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LPC.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1%</a:t>
                      </a:r>
                      <a:r>
                        <a:rPr lang="en-US" sz="1100" baseline="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p.a. on overdue amount</a:t>
                      </a:r>
                      <a:endParaRPr lang="en-US" sz="1100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1% p.a. on the amount in arrears</a:t>
                      </a:r>
                      <a:endParaRPr lang="en-US" sz="1100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1% p.a.</a:t>
                      </a:r>
                      <a:r>
                        <a:rPr lang="en-US" sz="1100" baseline="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on overdue installment until date of full payment</a:t>
                      </a:r>
                      <a:endParaRPr lang="en-US" sz="1100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>
                    <a:noFill/>
                  </a:tcPr>
                </a:tc>
              </a:tr>
              <a:tr h="27038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Processing</a:t>
                      </a:r>
                      <a:r>
                        <a:rPr lang="en-US" sz="1100" b="1" baseline="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Fee</a:t>
                      </a:r>
                      <a:endParaRPr lang="en-US" sz="1100" b="1" dirty="0" smtClean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tx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NIL</a:t>
                      </a:r>
                      <a:endParaRPr lang="en-US" sz="1100" dirty="0">
                        <a:solidFill>
                          <a:schemeClr val="tx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NIL</a:t>
                      </a:r>
                      <a:endParaRPr lang="en-US" sz="1100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NIL</a:t>
                      </a:r>
                      <a:endParaRPr lang="en-US" sz="1100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/>
                </a:tc>
              </a:tr>
              <a:tr h="27038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Disbursement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IBG/IBFT</a:t>
                      </a:r>
                      <a:endParaRPr lang="en-US" sz="1100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IBG - 3 working days</a:t>
                      </a:r>
                      <a:endParaRPr lang="en-US" sz="1100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-</a:t>
                      </a:r>
                      <a:endParaRPr lang="en-US" sz="1100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/>
                </a:tc>
              </a:tr>
              <a:tr h="94124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Docs Required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MyKad,</a:t>
                      </a:r>
                      <a:r>
                        <a:rPr lang="en-US" sz="1100" baseline="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Disbursement Account particulars, 1 or 3 months pay slip or Latest 6 months EPF Statement or Form BE / EA.</a:t>
                      </a:r>
                      <a:endParaRPr lang="en-US" sz="1100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 err="1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Mykad</a:t>
                      </a:r>
                      <a:r>
                        <a:rPr lang="en-US" sz="110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, 3 months pay slip,</a:t>
                      </a:r>
                      <a:r>
                        <a:rPr lang="en-US" sz="1100" baseline="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2 months EPF , B/BE Form &amp;  6 months personal bank statement</a:t>
                      </a:r>
                      <a:endParaRPr lang="en-US" sz="1100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MyKad</a:t>
                      </a:r>
                      <a:r>
                        <a:rPr lang="en-US" sz="1100" baseline="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&amp; 3 months pay slip,  Latest employers confirmation letter, or latest 3 months Bank Statements of salary crediting account, latest tax income form or EPF statement.</a:t>
                      </a:r>
                      <a:endParaRPr lang="en-US" sz="1100" dirty="0" smtClean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>
                    <a:noFill/>
                  </a:tcPr>
                </a:tc>
              </a:tr>
            </a:tbl>
          </a:graphicData>
        </a:graphic>
      </p:graphicFrame>
      <p:pic>
        <p:nvPicPr>
          <p:cNvPr id="3" name="Picture 7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91519" y="620688"/>
            <a:ext cx="2257425" cy="4191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4" name="Picture 7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953000" y="628543"/>
            <a:ext cx="1944216" cy="42419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5" name="Picture 7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545288" y="614934"/>
            <a:ext cx="2088232" cy="43780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30792" name="TextBox 7"/>
          <p:cNvSpPr txBox="1">
            <a:spLocks noChangeArrowheads="1"/>
          </p:cNvSpPr>
          <p:nvPr/>
        </p:nvSpPr>
        <p:spPr bwMode="auto">
          <a:xfrm>
            <a:off x="76200" y="0"/>
            <a:ext cx="99060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lnSpc>
                <a:spcPct val="93000"/>
              </a:lnSpc>
              <a:spcBef>
                <a:spcPts val="1125"/>
              </a:spcBef>
              <a:buClr>
                <a:srgbClr val="000000"/>
              </a:buClr>
              <a:buSzPct val="100000"/>
              <a:buFont typeface="Arial" charset="0"/>
              <a:buNone/>
            </a:pPr>
            <a:r>
              <a:rPr lang="en-US"/>
              <a:t>Personal Financing </a:t>
            </a:r>
            <a:r>
              <a:rPr lang="en-US" sz="2000">
                <a:solidFill>
                  <a:srgbClr val="0000FF"/>
                </a:solidFill>
              </a:rPr>
              <a:t>(Risk Category : Market Risk)</a:t>
            </a:r>
            <a:endParaRPr lang="en-MY" sz="200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4295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61826"/>
              </p:ext>
            </p:extLst>
          </p:nvPr>
        </p:nvGraphicFramePr>
        <p:xfrm>
          <a:off x="56456" y="533400"/>
          <a:ext cx="9793088" cy="606395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92860"/>
                <a:gridCol w="2716291"/>
                <a:gridCol w="3145179"/>
                <a:gridCol w="2338758"/>
              </a:tblGrid>
              <a:tr h="878482">
                <a:tc>
                  <a:txBody>
                    <a:bodyPr/>
                    <a:lstStyle/>
                    <a:p>
                      <a:r>
                        <a:rPr lang="en-US" sz="1100" b="1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Items</a:t>
                      </a:r>
                      <a:endParaRPr lang="en-US" sz="1100" b="1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>
                    <a:solidFill>
                      <a:srgbClr val="FFFFCC"/>
                    </a:solidFill>
                  </a:tcPr>
                </a:tc>
              </a:tr>
              <a:tr h="454653">
                <a:tc>
                  <a:txBody>
                    <a:bodyPr/>
                    <a:lstStyle/>
                    <a:p>
                      <a:r>
                        <a:rPr lang="en-US" sz="1100" b="1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Product Name</a:t>
                      </a:r>
                      <a:endParaRPr lang="en-US" sz="1100" b="1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1100" b="1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Maybank Islamic</a:t>
                      </a:r>
                      <a:r>
                        <a:rPr lang="en-MY" sz="1100" b="1" baseline="0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</a:t>
                      </a:r>
                      <a:r>
                        <a:rPr lang="en-MY" sz="1100" b="1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Personal Financing</a:t>
                      </a:r>
                    </a:p>
                  </a:txBody>
                  <a:tcPr anchor="ctr"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Easy-Pinjaman Express</a:t>
                      </a:r>
                      <a:endParaRPr lang="en-US" sz="1100" b="1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Quick</a:t>
                      </a:r>
                      <a:r>
                        <a:rPr lang="en-US" sz="1100" b="1" baseline="0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Cash Edge</a:t>
                      </a:r>
                      <a:endParaRPr lang="en-MY" sz="1100" b="1" dirty="0" smtClean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>
                    <a:solidFill>
                      <a:srgbClr val="CCFF99"/>
                    </a:solidFill>
                  </a:tcPr>
                </a:tc>
              </a:tr>
              <a:tr h="491950">
                <a:tc>
                  <a:txBody>
                    <a:bodyPr/>
                    <a:lstStyle/>
                    <a:p>
                      <a:r>
                        <a:rPr lang="en-US" sz="1100" b="1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Finance</a:t>
                      </a:r>
                      <a:r>
                        <a:rPr lang="en-US" sz="1100" b="1" baseline="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Amount</a:t>
                      </a:r>
                      <a:endParaRPr lang="en-US" sz="1100" b="1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u="none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RM5,000 – RM100,000</a:t>
                      </a:r>
                      <a:endParaRPr lang="en-MY" sz="1100" u="none" dirty="0" smtClean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u="none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RM2,000</a:t>
                      </a:r>
                      <a:r>
                        <a:rPr lang="en-US" sz="1100" b="0" u="none" baseline="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– RM150,000</a:t>
                      </a:r>
                      <a:endParaRPr lang="en-US" sz="1100" b="0" u="none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u="none" baseline="0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RM4000 - RM250,000</a:t>
                      </a:r>
                      <a:endParaRPr lang="en-MY" sz="1100" u="none" dirty="0" smtClean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>
                    <a:noFill/>
                  </a:tcPr>
                </a:tc>
              </a:tr>
              <a:tr h="685216">
                <a:tc>
                  <a:txBody>
                    <a:bodyPr/>
                    <a:lstStyle/>
                    <a:p>
                      <a:r>
                        <a:rPr lang="en-US" sz="1100" b="1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Interest</a:t>
                      </a:r>
                      <a:r>
                        <a:rPr lang="en-US" sz="1100" b="1" baseline="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Rate</a:t>
                      </a:r>
                      <a:endParaRPr lang="en-US" sz="1100" b="1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smtClean="0">
                          <a:solidFill>
                            <a:schemeClr val="tx1"/>
                          </a:solidFill>
                        </a:rPr>
                        <a:t>11%</a:t>
                      </a:r>
                      <a:r>
                        <a:rPr lang="en-US" sz="1100" baseline="0" dirty="0" smtClean="0">
                          <a:solidFill>
                            <a:schemeClr val="tx1"/>
                          </a:solidFill>
                        </a:rPr>
                        <a:t> p.a. : RM5,000 - RM20,000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aseline="0" dirty="0" smtClean="0">
                          <a:solidFill>
                            <a:schemeClr val="tx1"/>
                          </a:solidFill>
                        </a:rPr>
                        <a:t>10% p.a. : RM20,001 -  RM 50,000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aseline="0" dirty="0" smtClean="0">
                          <a:solidFill>
                            <a:schemeClr val="tx1"/>
                          </a:solidFill>
                        </a:rPr>
                        <a:t>9% p.a. : RM50,001 – RM 100,000 </a:t>
                      </a:r>
                      <a:endParaRPr lang="en-MY" sz="110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tx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8.18%</a:t>
                      </a:r>
                      <a:r>
                        <a:rPr lang="en-US" sz="1100" baseline="0" dirty="0" smtClean="0">
                          <a:solidFill>
                            <a:schemeClr val="tx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p.a. </a:t>
                      </a:r>
                      <a:r>
                        <a:rPr lang="en-US" sz="1100" dirty="0" smtClean="0">
                          <a:solidFill>
                            <a:schemeClr val="tx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–</a:t>
                      </a:r>
                      <a:r>
                        <a:rPr lang="en-US" sz="1100" baseline="0" dirty="0" smtClean="0">
                          <a:solidFill>
                            <a:schemeClr val="tx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13.38%</a:t>
                      </a:r>
                      <a:r>
                        <a:rPr lang="en-US" sz="1100" dirty="0" smtClean="0">
                          <a:solidFill>
                            <a:schemeClr val="tx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p.a.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tx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6.996% p.a.</a:t>
                      </a:r>
                      <a:endParaRPr lang="en-US" sz="1100" dirty="0">
                        <a:solidFill>
                          <a:schemeClr val="tx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>
                    <a:noFill/>
                  </a:tcPr>
                </a:tc>
              </a:tr>
              <a:tr h="366555">
                <a:tc>
                  <a:txBody>
                    <a:bodyPr/>
                    <a:lstStyle/>
                    <a:p>
                      <a:r>
                        <a:rPr lang="en-US" sz="1100" b="1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Tenure</a:t>
                      </a:r>
                      <a:endParaRPr lang="en-US" sz="1100" b="1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smtClean="0"/>
                        <a:t>1 - 6 years</a:t>
                      </a:r>
                      <a:endParaRPr lang="en-MY" sz="11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tx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12 – 84 months</a:t>
                      </a:r>
                      <a:endParaRPr lang="en-US" sz="1100" dirty="0">
                        <a:solidFill>
                          <a:schemeClr val="tx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12 – 84 months</a:t>
                      </a:r>
                    </a:p>
                  </a:txBody>
                  <a:tcPr anchor="ctr">
                    <a:noFill/>
                  </a:tcPr>
                </a:tc>
              </a:tr>
              <a:tr h="366555">
                <a:tc>
                  <a:txBody>
                    <a:bodyPr/>
                    <a:lstStyle/>
                    <a:p>
                      <a:r>
                        <a:rPr lang="en-US" sz="1100" b="1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TAT</a:t>
                      </a:r>
                      <a:endParaRPr lang="en-US" sz="1100" b="1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Fast Approval</a:t>
                      </a:r>
                      <a:endParaRPr lang="en-US" sz="1100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10mins</a:t>
                      </a:r>
                      <a:endParaRPr lang="en-US" sz="1100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Fast</a:t>
                      </a:r>
                      <a:r>
                        <a:rPr lang="en-US" sz="1100" baseline="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approval</a:t>
                      </a:r>
                      <a:endParaRPr lang="en-US" sz="1100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>
                    <a:noFill/>
                  </a:tcPr>
                </a:tc>
              </a:tr>
              <a:tr h="302062">
                <a:tc>
                  <a:txBody>
                    <a:bodyPr/>
                    <a:lstStyle/>
                    <a:p>
                      <a:r>
                        <a:rPr lang="en-US" sz="1100" b="1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Min Salary</a:t>
                      </a:r>
                      <a:endParaRPr lang="en-US" sz="1100" b="1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u="none" dirty="0" smtClean="0"/>
                        <a:t>RM 2,500</a:t>
                      </a:r>
                      <a:endParaRPr lang="en-MY" sz="1100" u="none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u="none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RM1,500</a:t>
                      </a:r>
                      <a:endParaRPr lang="en-US" sz="1100" b="0" u="none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u="none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RM</a:t>
                      </a:r>
                      <a:r>
                        <a:rPr lang="en-US" sz="1100" u="none" baseline="0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2,</a:t>
                      </a:r>
                      <a:r>
                        <a:rPr lang="en-US" sz="1100" u="none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000</a:t>
                      </a:r>
                      <a:endParaRPr lang="en-MY" sz="1100" u="none" dirty="0" smtClean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>
                    <a:noFill/>
                  </a:tcPr>
                </a:tc>
              </a:tr>
              <a:tr h="413839">
                <a:tc>
                  <a:txBody>
                    <a:bodyPr/>
                    <a:lstStyle/>
                    <a:p>
                      <a:r>
                        <a:rPr lang="en-US" sz="1100" b="1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Min Installment</a:t>
                      </a:r>
                      <a:endParaRPr lang="en-US" sz="1100" b="1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u="none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RM115.28</a:t>
                      </a:r>
                      <a:endParaRPr lang="en-US" sz="1100" b="0" u="none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u="none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RM57.54</a:t>
                      </a:r>
                      <a:endParaRPr lang="en-US" sz="1100" b="0" u="none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u="none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-</a:t>
                      </a:r>
                      <a:endParaRPr lang="en-US" sz="1100" b="0" u="none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/>
                </a:tc>
              </a:tr>
              <a:tr h="42527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LPC.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1%</a:t>
                      </a:r>
                      <a:r>
                        <a:rPr lang="en-US" sz="1100" baseline="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p.a. on the amount in arrears</a:t>
                      </a:r>
                      <a:endParaRPr lang="en-US" sz="1100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1% of overdue amount</a:t>
                      </a:r>
                      <a:endParaRPr lang="en-US" sz="1100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1% of overdue amount</a:t>
                      </a:r>
                    </a:p>
                  </a:txBody>
                  <a:tcPr anchor="ctr"/>
                </a:tc>
              </a:tr>
              <a:tr h="41727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Processing</a:t>
                      </a:r>
                      <a:r>
                        <a:rPr lang="en-US" sz="1100" b="1" baseline="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Fee</a:t>
                      </a:r>
                      <a:endParaRPr lang="en-US" sz="1100" b="1" dirty="0" smtClean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N/A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N/A</a:t>
                      </a:r>
                      <a:endParaRPr lang="en-US" sz="1100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N/A</a:t>
                      </a:r>
                      <a:endParaRPr lang="en-US" sz="1100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/>
                </a:tc>
              </a:tr>
              <a:tr h="38360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Disbursement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-</a:t>
                      </a:r>
                      <a:endParaRPr lang="en-US" sz="1100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10mins after approval</a:t>
                      </a:r>
                      <a:endParaRPr lang="en-US" sz="1100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1day</a:t>
                      </a:r>
                      <a:r>
                        <a:rPr lang="en-US" sz="1100" baseline="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lang="en-US" sz="110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after approval</a:t>
                      </a:r>
                    </a:p>
                  </a:txBody>
                  <a:tcPr anchor="ctr"/>
                </a:tc>
              </a:tr>
              <a:tr h="87848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Docs Required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err="1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MyKad</a:t>
                      </a:r>
                      <a:r>
                        <a:rPr lang="en-US" sz="110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, Latest 2 months salary slips</a:t>
                      </a:r>
                      <a:r>
                        <a:rPr lang="en-US" sz="1100" baseline="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and Latest 6 months Account  Statement </a:t>
                      </a:r>
                      <a:r>
                        <a:rPr lang="en-US" sz="110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or</a:t>
                      </a:r>
                      <a:r>
                        <a:rPr lang="en-US" sz="1100" baseline="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Latest BE form with official tax receipt and Business Registration</a:t>
                      </a:r>
                      <a:endParaRPr lang="en-US" sz="1100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MyKad ,</a:t>
                      </a:r>
                      <a:r>
                        <a:rPr lang="en-US" sz="1100" baseline="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Salary Slip, </a:t>
                      </a:r>
                      <a:r>
                        <a:rPr lang="en-US" sz="110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EPF Statement</a:t>
                      </a:r>
                      <a:r>
                        <a:rPr lang="en-US" sz="1100" baseline="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&amp; Bank Statement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err="1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MyKad</a:t>
                      </a:r>
                      <a:r>
                        <a:rPr lang="en-US" sz="110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, 1month</a:t>
                      </a:r>
                      <a:r>
                        <a:rPr lang="en-US" sz="1100" baseline="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pay slip &amp; Bank Statement, EPF statement or BE form</a:t>
                      </a:r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27986" y="692696"/>
            <a:ext cx="1781198" cy="47359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7706" name="TextBox 7"/>
          <p:cNvSpPr txBox="1">
            <a:spLocks noChangeArrowheads="1"/>
          </p:cNvSpPr>
          <p:nvPr/>
        </p:nvSpPr>
        <p:spPr bwMode="auto">
          <a:xfrm>
            <a:off x="0" y="0"/>
            <a:ext cx="99060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lnSpc>
                <a:spcPct val="93000"/>
              </a:lnSpc>
              <a:spcBef>
                <a:spcPts val="1125"/>
              </a:spcBef>
              <a:buClr>
                <a:srgbClr val="000000"/>
              </a:buClr>
              <a:buSzPct val="100000"/>
              <a:buFont typeface="Arial" charset="0"/>
              <a:buNone/>
            </a:pPr>
            <a:r>
              <a:rPr lang="en-US"/>
              <a:t>Personal Financing </a:t>
            </a:r>
            <a:r>
              <a:rPr lang="en-US" sz="2000">
                <a:solidFill>
                  <a:srgbClr val="0000FF"/>
                </a:solidFill>
              </a:rPr>
              <a:t>(Risk Category : Market Risk)</a:t>
            </a:r>
            <a:endParaRPr lang="en-MY" sz="2000">
              <a:solidFill>
                <a:srgbClr val="0000FF"/>
              </a:solidFill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3320" y="692696"/>
            <a:ext cx="1656184" cy="5040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7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175764" y="723156"/>
            <a:ext cx="1553100" cy="40158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052621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6616468"/>
              </p:ext>
            </p:extLst>
          </p:nvPr>
        </p:nvGraphicFramePr>
        <p:xfrm>
          <a:off x="23935" y="530227"/>
          <a:ext cx="9825609" cy="606712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88705"/>
                <a:gridCol w="2592288"/>
                <a:gridCol w="2808312"/>
                <a:gridCol w="2736304"/>
              </a:tblGrid>
              <a:tr h="770485">
                <a:tc>
                  <a:txBody>
                    <a:bodyPr/>
                    <a:lstStyle/>
                    <a:p>
                      <a:r>
                        <a:rPr lang="en-US" sz="1100" b="1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Items</a:t>
                      </a:r>
                      <a:endParaRPr lang="en-US" sz="1100" b="1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 smtClean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  <a:p>
                      <a:endParaRPr lang="en-US" sz="1100" dirty="0" smtClean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>
                    <a:solidFill>
                      <a:srgbClr val="FFFFCC"/>
                    </a:solidFill>
                  </a:tcPr>
                </a:tc>
              </a:tr>
              <a:tr h="363352">
                <a:tc>
                  <a:txBody>
                    <a:bodyPr/>
                    <a:lstStyle/>
                    <a:p>
                      <a:r>
                        <a:rPr lang="en-US" sz="1100" b="1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Product Name</a:t>
                      </a:r>
                      <a:endParaRPr lang="en-US" sz="1100" b="1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i="0" baseline="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Personal Financing-</a:t>
                      </a:r>
                      <a:r>
                        <a:rPr lang="en-US" sz="1100" b="1" i="0" baseline="0" dirty="0" err="1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i</a:t>
                      </a:r>
                      <a:endParaRPr lang="en-US" sz="1100" b="1" i="0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Personal Loan - </a:t>
                      </a:r>
                      <a:r>
                        <a:rPr lang="en-US" sz="1100" b="1" dirty="0" err="1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AmMoneyLine</a:t>
                      </a:r>
                      <a:endParaRPr lang="en-US" sz="1100" b="1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 smtClean="0">
                          <a:solidFill>
                            <a:schemeClr val="tx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Maybank</a:t>
                      </a:r>
                      <a:r>
                        <a:rPr lang="en-US" sz="1100" b="1" baseline="0" dirty="0" smtClean="0">
                          <a:solidFill>
                            <a:schemeClr val="tx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lang="en-US" sz="1100" b="1" dirty="0" smtClean="0">
                          <a:solidFill>
                            <a:schemeClr val="tx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P</a:t>
                      </a:r>
                      <a:r>
                        <a:rPr lang="en-US" sz="1100" b="1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ersonal Loan</a:t>
                      </a:r>
                      <a:endParaRPr lang="en-US" sz="1100" b="1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>
                    <a:solidFill>
                      <a:srgbClr val="CCFF99"/>
                    </a:solidFill>
                  </a:tcPr>
                </a:tc>
              </a:tr>
              <a:tr h="383793">
                <a:tc>
                  <a:txBody>
                    <a:bodyPr/>
                    <a:lstStyle/>
                    <a:p>
                      <a:r>
                        <a:rPr lang="en-US" sz="1100" b="1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Finance</a:t>
                      </a:r>
                      <a:r>
                        <a:rPr lang="en-US" sz="1100" b="1" baseline="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Amount</a:t>
                      </a:r>
                      <a:endParaRPr lang="en-US" sz="1100" b="1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u="none" dirty="0" smtClean="0">
                          <a:solidFill>
                            <a:schemeClr val="tx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RM4,00</a:t>
                      </a:r>
                      <a:r>
                        <a:rPr lang="en-US" sz="1100" b="0" u="none" baseline="0" dirty="0" smtClean="0">
                          <a:solidFill>
                            <a:schemeClr val="tx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0 - </a:t>
                      </a:r>
                      <a:r>
                        <a:rPr lang="en-US" sz="1100" b="0" u="none" dirty="0" smtClean="0">
                          <a:solidFill>
                            <a:schemeClr val="tx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RM250,000</a:t>
                      </a:r>
                      <a:endParaRPr lang="en-US" sz="1100" b="0" u="none" dirty="0">
                        <a:solidFill>
                          <a:schemeClr val="tx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u="none" dirty="0" smtClean="0">
                          <a:solidFill>
                            <a:schemeClr val="tx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RM2,000 – RM100,000</a:t>
                      </a:r>
                      <a:endParaRPr lang="en-US" sz="1100" b="0" u="none" dirty="0">
                        <a:solidFill>
                          <a:schemeClr val="tx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u="none" dirty="0" smtClean="0">
                          <a:solidFill>
                            <a:schemeClr val="tx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RM5,000 – RM100,000</a:t>
                      </a:r>
                      <a:endParaRPr lang="en-US" sz="1100" b="0" u="none" dirty="0">
                        <a:solidFill>
                          <a:schemeClr val="tx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/>
                </a:tc>
              </a:tr>
              <a:tr h="613439">
                <a:tc>
                  <a:txBody>
                    <a:bodyPr/>
                    <a:lstStyle/>
                    <a:p>
                      <a:r>
                        <a:rPr lang="en-US" sz="1100" b="1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Interest</a:t>
                      </a:r>
                      <a:r>
                        <a:rPr lang="en-US" sz="1100" b="1" baseline="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Rate</a:t>
                      </a:r>
                      <a:endParaRPr lang="en-US" sz="1100" b="1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tx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Fixed</a:t>
                      </a:r>
                      <a:r>
                        <a:rPr lang="en-US" sz="1100" baseline="0" dirty="0" smtClean="0">
                          <a:solidFill>
                            <a:schemeClr val="tx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profit rate at 6.99% p.a. </a:t>
                      </a:r>
                      <a:endParaRPr lang="en-US" sz="1100" dirty="0">
                        <a:solidFill>
                          <a:schemeClr val="tx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8.0% p.a.</a:t>
                      </a:r>
                      <a:r>
                        <a:rPr lang="en-US" sz="1100" baseline="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to 11.99% p.a.</a:t>
                      </a:r>
                      <a:endParaRPr lang="en-US" sz="1100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Font typeface="Arial" pitchFamily="34" charset="0"/>
                        <a:buNone/>
                      </a:pPr>
                      <a:r>
                        <a:rPr lang="en-US" sz="110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8% p.a. : RM5K - RM20K </a:t>
                      </a:r>
                      <a:br>
                        <a:rPr lang="en-US" sz="110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</a:br>
                      <a:r>
                        <a:rPr lang="en-US" sz="110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7% p.a. : RM20K - RM50K </a:t>
                      </a:r>
                    </a:p>
                    <a:p>
                      <a:pPr algn="l">
                        <a:buFont typeface="Arial" pitchFamily="34" charset="0"/>
                        <a:buNone/>
                      </a:pPr>
                      <a:r>
                        <a:rPr lang="en-US" sz="110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6.5% p.a. : RM50K - RM100K </a:t>
                      </a:r>
                      <a:endParaRPr lang="en-US" sz="1100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/>
                </a:tc>
              </a:tr>
              <a:tr h="383793">
                <a:tc>
                  <a:txBody>
                    <a:bodyPr/>
                    <a:lstStyle/>
                    <a:p>
                      <a:r>
                        <a:rPr lang="en-US" sz="1100" b="1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Tenure</a:t>
                      </a:r>
                      <a:endParaRPr lang="en-US" sz="1100" b="1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12 - 60 months</a:t>
                      </a:r>
                      <a:endParaRPr lang="en-US" sz="1100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12 – 60 months</a:t>
                      </a:r>
                      <a:endParaRPr lang="en-US" sz="1100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aseline="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24 - </a:t>
                      </a:r>
                      <a:r>
                        <a:rPr lang="en-US" sz="110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72 months</a:t>
                      </a:r>
                      <a:endParaRPr lang="en-US" sz="1100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/>
                </a:tc>
              </a:tr>
              <a:tr h="383793">
                <a:tc>
                  <a:txBody>
                    <a:bodyPr/>
                    <a:lstStyle/>
                    <a:p>
                      <a:r>
                        <a:rPr lang="en-US" sz="1100" b="1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TAT</a:t>
                      </a:r>
                      <a:endParaRPr lang="en-US" sz="1100" b="1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14 days</a:t>
                      </a:r>
                      <a:endParaRPr lang="en-US" sz="1100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aseline="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48 hours</a:t>
                      </a:r>
                      <a:endParaRPr lang="en-US" sz="1100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10mins</a:t>
                      </a:r>
                      <a:endParaRPr lang="en-US" sz="1100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/>
                </a:tc>
              </a:tr>
              <a:tr h="428472">
                <a:tc>
                  <a:txBody>
                    <a:bodyPr/>
                    <a:lstStyle/>
                    <a:p>
                      <a:r>
                        <a:rPr lang="en-US" sz="1100" b="1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Min Salary</a:t>
                      </a:r>
                      <a:endParaRPr lang="en-US" sz="1100" b="1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u="none" dirty="0" smtClean="0">
                          <a:solidFill>
                            <a:schemeClr val="tx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RM1,000</a:t>
                      </a:r>
                      <a:endParaRPr lang="en-US" sz="1100" b="0" u="none" dirty="0">
                        <a:solidFill>
                          <a:schemeClr val="tx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u="none" dirty="0" smtClean="0">
                          <a:solidFill>
                            <a:schemeClr val="tx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RM2,000</a:t>
                      </a:r>
                      <a:endParaRPr lang="en-US" sz="1100" b="0" u="none" dirty="0">
                        <a:solidFill>
                          <a:schemeClr val="tx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u="none" dirty="0" smtClean="0">
                          <a:solidFill>
                            <a:schemeClr val="tx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RM2,500</a:t>
                      </a:r>
                      <a:endParaRPr lang="en-US" sz="1100" b="0" u="none" dirty="0">
                        <a:solidFill>
                          <a:schemeClr val="tx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/>
                </a:tc>
              </a:tr>
              <a:tr h="428472">
                <a:tc>
                  <a:txBody>
                    <a:bodyPr/>
                    <a:lstStyle/>
                    <a:p>
                      <a:r>
                        <a:rPr lang="en-US" sz="1100" b="1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Min Installment</a:t>
                      </a:r>
                      <a:endParaRPr lang="en-US" sz="1100" b="1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u="none" dirty="0" smtClean="0">
                          <a:solidFill>
                            <a:schemeClr val="tx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-</a:t>
                      </a:r>
                      <a:endParaRPr lang="en-US" sz="1100" b="1" u="none" dirty="0">
                        <a:solidFill>
                          <a:schemeClr val="tx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u="none" dirty="0" smtClean="0">
                          <a:solidFill>
                            <a:schemeClr val="tx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RM104</a:t>
                      </a:r>
                      <a:endParaRPr lang="en-US" sz="1100" b="0" u="none" dirty="0">
                        <a:solidFill>
                          <a:schemeClr val="tx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u="none" dirty="0" smtClean="0">
                          <a:solidFill>
                            <a:schemeClr val="tx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RM102.78</a:t>
                      </a:r>
                      <a:endParaRPr lang="en-US" sz="1100" b="0" u="none" dirty="0">
                        <a:solidFill>
                          <a:schemeClr val="tx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/>
                </a:tc>
              </a:tr>
              <a:tr h="42847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LPC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1% p.a. of overdue installment</a:t>
                      </a:r>
                      <a:endParaRPr lang="en-US" sz="1100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1% p.a. of overdue installment</a:t>
                      </a:r>
                      <a:endParaRPr lang="en-US" sz="1100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1% p.a. of overdue amount</a:t>
                      </a:r>
                      <a:endParaRPr lang="en-US" sz="1100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/>
                </a:tc>
              </a:tr>
              <a:tr h="42847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Processing</a:t>
                      </a:r>
                      <a:r>
                        <a:rPr lang="en-US" sz="1100" b="1" baseline="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Fee</a:t>
                      </a:r>
                      <a:endParaRPr lang="en-US" sz="1100" b="1" dirty="0" smtClean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NIL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NIL</a:t>
                      </a:r>
                      <a:endParaRPr lang="en-US" sz="1100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NIL</a:t>
                      </a:r>
                      <a:endParaRPr lang="en-US" sz="1100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/>
                </a:tc>
              </a:tr>
              <a:tr h="42847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Disbursement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-</a:t>
                      </a:r>
                      <a:endParaRPr lang="en-US" sz="1100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-</a:t>
                      </a:r>
                      <a:endParaRPr lang="en-US" sz="1100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10mins</a:t>
                      </a:r>
                      <a:r>
                        <a:rPr lang="en-US" sz="1100" baseline="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after approval</a:t>
                      </a:r>
                      <a:endParaRPr lang="en-US" sz="1100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/>
                </a:tc>
              </a:tr>
              <a:tr h="102611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Docs Required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MyKad,</a:t>
                      </a:r>
                      <a:r>
                        <a:rPr lang="en-US" sz="1100" baseline="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3 months pay slip, bank statement &amp; Form J/EA/EC</a:t>
                      </a:r>
                      <a:endParaRPr lang="en-US" sz="1100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MyKad</a:t>
                      </a:r>
                      <a:r>
                        <a:rPr lang="en-US" sz="1100" baseline="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, 3 months pay slip &amp; 3 months bank statements or latest EPF statement</a:t>
                      </a:r>
                      <a:endParaRPr lang="en-US" sz="1100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MyKad, latest BE form with official</a:t>
                      </a:r>
                      <a:r>
                        <a:rPr lang="en-US" sz="1100" baseline="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tax receipt, 3</a:t>
                      </a:r>
                      <a:r>
                        <a:rPr lang="en-US" sz="110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months</a:t>
                      </a:r>
                      <a:r>
                        <a:rPr lang="en-US" sz="1100" baseline="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pay slip, &amp; 6 months bank statement</a:t>
                      </a:r>
                      <a:endParaRPr lang="en-US" sz="1100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>
                    <a:noFill/>
                  </a:tcPr>
                </a:tc>
              </a:tr>
            </a:tbl>
          </a:graphicData>
        </a:graphic>
      </p:graphicFrame>
      <p:pic>
        <p:nvPicPr>
          <p:cNvPr id="3" name="Picture 7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467600" y="676277"/>
            <a:ext cx="2028826" cy="46672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35696" y="642918"/>
            <a:ext cx="1981200" cy="48539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36976" y="620688"/>
            <a:ext cx="1905001" cy="5588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31816" name="TextBox 7"/>
          <p:cNvSpPr txBox="1">
            <a:spLocks noChangeArrowheads="1"/>
          </p:cNvSpPr>
          <p:nvPr/>
        </p:nvSpPr>
        <p:spPr bwMode="auto">
          <a:xfrm>
            <a:off x="76200" y="0"/>
            <a:ext cx="99060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lnSpc>
                <a:spcPct val="93000"/>
              </a:lnSpc>
              <a:spcBef>
                <a:spcPts val="1125"/>
              </a:spcBef>
              <a:buClr>
                <a:srgbClr val="000000"/>
              </a:buClr>
              <a:buSzPct val="100000"/>
              <a:buFont typeface="Arial" charset="0"/>
              <a:buNone/>
            </a:pPr>
            <a:r>
              <a:rPr lang="en-US"/>
              <a:t>Personal Financing </a:t>
            </a:r>
            <a:r>
              <a:rPr lang="en-US" sz="2000">
                <a:solidFill>
                  <a:srgbClr val="0000FF"/>
                </a:solidFill>
              </a:rPr>
              <a:t>(Risk Category : Market Risk)</a:t>
            </a:r>
            <a:endParaRPr lang="en-MY" sz="200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8060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6020471"/>
              </p:ext>
            </p:extLst>
          </p:nvPr>
        </p:nvGraphicFramePr>
        <p:xfrm>
          <a:off x="56456" y="602232"/>
          <a:ext cx="9793088" cy="5995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40160"/>
                <a:gridCol w="2736304"/>
                <a:gridCol w="3024336"/>
                <a:gridCol w="2592288"/>
              </a:tblGrid>
              <a:tr h="629008">
                <a:tc>
                  <a:txBody>
                    <a:bodyPr/>
                    <a:lstStyle/>
                    <a:p>
                      <a:r>
                        <a:rPr lang="en-US" sz="1100" b="1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Items</a:t>
                      </a:r>
                      <a:endParaRPr lang="en-US" sz="1100" b="1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>
                    <a:solidFill>
                      <a:srgbClr val="FFFFCC"/>
                    </a:solidFill>
                  </a:tcPr>
                </a:tc>
                <a:tc gridSpan="2">
                  <a:txBody>
                    <a:bodyPr/>
                    <a:lstStyle/>
                    <a:p>
                      <a:endParaRPr lang="en-US" sz="1100" dirty="0" smtClean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  <a:p>
                      <a:endParaRPr lang="en-US" sz="1100" dirty="0" smtClean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  <a:p>
                      <a:endParaRPr lang="en-US" sz="1100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>
                    <a:solidFill>
                      <a:srgbClr val="FFFF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>
                    <a:solidFill>
                      <a:srgbClr val="FFFFC9"/>
                    </a:solidFill>
                  </a:tcPr>
                </a:tc>
              </a:tr>
              <a:tr h="418461">
                <a:tc>
                  <a:txBody>
                    <a:bodyPr/>
                    <a:lstStyle/>
                    <a:p>
                      <a:r>
                        <a:rPr lang="en-US" sz="1100" b="1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Product Name</a:t>
                      </a:r>
                      <a:endParaRPr lang="en-US" sz="1100" b="1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Xpress Cash Financing-</a:t>
                      </a:r>
                      <a:r>
                        <a:rPr lang="en-US" sz="1100" b="1" dirty="0" err="1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i</a:t>
                      </a:r>
                      <a:endParaRPr lang="en-US" sz="1100" b="1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Cash Plus Personal Loan</a:t>
                      </a:r>
                    </a:p>
                  </a:txBody>
                  <a:tcPr anchor="ctr"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Personal</a:t>
                      </a:r>
                      <a:r>
                        <a:rPr lang="en-US" sz="1100" b="1" baseline="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Financing-</a:t>
                      </a:r>
                      <a:r>
                        <a:rPr lang="en-US" sz="1100" b="1" baseline="0" dirty="0" err="1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i</a:t>
                      </a:r>
                      <a:endParaRPr lang="en-US" sz="1100" b="1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>
                    <a:solidFill>
                      <a:srgbClr val="CCFF99"/>
                    </a:solidFill>
                  </a:tcPr>
                </a:tc>
              </a:tr>
              <a:tr h="313321">
                <a:tc>
                  <a:txBody>
                    <a:bodyPr/>
                    <a:lstStyle/>
                    <a:p>
                      <a:r>
                        <a:rPr lang="en-US" sz="1100" b="1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Finance</a:t>
                      </a:r>
                      <a:r>
                        <a:rPr lang="en-US" sz="1100" b="1" baseline="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Amount</a:t>
                      </a:r>
                      <a:endParaRPr lang="en-US" sz="1100" b="1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u="none" dirty="0" smtClean="0">
                          <a:solidFill>
                            <a:schemeClr val="tx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RM3,000 – RM50,000 or 8x gross income</a:t>
                      </a:r>
                      <a:endParaRPr lang="en-US" sz="1100" b="0" u="none" dirty="0">
                        <a:solidFill>
                          <a:schemeClr val="tx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u="none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RM2,000 – RM100,000</a:t>
                      </a:r>
                      <a:r>
                        <a:rPr lang="en-US" sz="1100" b="0" u="none" baseline="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lang="en-US" sz="1100" b="0" u="none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or 8x gross income</a:t>
                      </a:r>
                      <a:endParaRPr lang="en-US" sz="1100" b="0" u="none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u="none" dirty="0" smtClean="0">
                          <a:solidFill>
                            <a:schemeClr val="tx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RM5,000 – RM200,000</a:t>
                      </a:r>
                      <a:endParaRPr lang="en-US" sz="1100" b="0" u="none" dirty="0">
                        <a:solidFill>
                          <a:schemeClr val="tx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>
                    <a:noFill/>
                  </a:tcPr>
                </a:tc>
              </a:tr>
              <a:tr h="1188228">
                <a:tc>
                  <a:txBody>
                    <a:bodyPr/>
                    <a:lstStyle/>
                    <a:p>
                      <a:r>
                        <a:rPr lang="en-US" sz="1100" b="1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Interest</a:t>
                      </a:r>
                      <a:r>
                        <a:rPr lang="en-US" sz="1100" b="1" baseline="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Rate</a:t>
                      </a:r>
                      <a:endParaRPr lang="en-US" sz="1100" b="1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tx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18% - 24% p.a.</a:t>
                      </a:r>
                      <a:endParaRPr lang="en-US" sz="1100" dirty="0">
                        <a:solidFill>
                          <a:schemeClr val="tx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 smtClean="0">
                          <a:solidFill>
                            <a:schemeClr val="tx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Salaried,</a:t>
                      </a:r>
                      <a:r>
                        <a:rPr lang="en-US" sz="1100" baseline="0" dirty="0" smtClean="0">
                          <a:solidFill>
                            <a:schemeClr val="tx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RM50,000-RM100,000 : </a:t>
                      </a:r>
                      <a:r>
                        <a:rPr lang="en-US" sz="1100" dirty="0" smtClean="0">
                          <a:solidFill>
                            <a:schemeClr val="tx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8.2%</a:t>
                      </a:r>
                      <a:r>
                        <a:rPr lang="en-US" sz="1100" baseline="0" dirty="0" smtClean="0">
                          <a:solidFill>
                            <a:schemeClr val="tx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p.a.</a:t>
                      </a:r>
                    </a:p>
                    <a:p>
                      <a:pPr algn="l"/>
                      <a:r>
                        <a:rPr lang="en-US" sz="1100" baseline="0" dirty="0" smtClean="0">
                          <a:solidFill>
                            <a:schemeClr val="tx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Salaried, RM20,000-RM49,900 : 10.88% p.a.</a:t>
                      </a:r>
                    </a:p>
                    <a:p>
                      <a:pPr algn="l"/>
                      <a:r>
                        <a:rPr lang="en-US" sz="1100" baseline="0" dirty="0" smtClean="0">
                          <a:solidFill>
                            <a:schemeClr val="tx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Salaried, RM2,000-RM19,900 : 14.66% p.a.</a:t>
                      </a:r>
                    </a:p>
                    <a:p>
                      <a:pPr algn="l"/>
                      <a:r>
                        <a:rPr lang="en-US" sz="1100" baseline="0" dirty="0" smtClean="0">
                          <a:solidFill>
                            <a:schemeClr val="tx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Self Employed, RM2,000-RM100,000 :14.66%</a:t>
                      </a:r>
                      <a:endParaRPr lang="en-US" sz="1100" dirty="0" smtClean="0">
                        <a:solidFill>
                          <a:schemeClr val="tx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4.3% p.a. : Biro </a:t>
                      </a:r>
                      <a:r>
                        <a:rPr lang="en-US" sz="1100" dirty="0" err="1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Perkhidmatan</a:t>
                      </a:r>
                      <a:r>
                        <a:rPr lang="en-US" sz="1100" baseline="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lang="en-US" sz="1100" dirty="0" err="1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Angkasa</a:t>
                      </a:r>
                      <a:r>
                        <a:rPr lang="en-US" sz="1100" baseline="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endParaRPr lang="en-US" sz="1100" dirty="0" smtClean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  <a:p>
                      <a:pPr algn="l"/>
                      <a:r>
                        <a:rPr lang="en-US" sz="110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6.9% p.a.</a:t>
                      </a:r>
                      <a:r>
                        <a:rPr lang="en-US" sz="1100" baseline="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: Selected private and government-linked companies</a:t>
                      </a:r>
                      <a:endParaRPr lang="en-US" sz="1100" dirty="0" smtClean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>
                    <a:noFill/>
                  </a:tcPr>
                </a:tc>
              </a:tr>
              <a:tr h="349796">
                <a:tc>
                  <a:txBody>
                    <a:bodyPr/>
                    <a:lstStyle/>
                    <a:p>
                      <a:r>
                        <a:rPr lang="en-US" sz="1100" b="1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Tenure</a:t>
                      </a:r>
                      <a:endParaRPr lang="en-US" sz="1100" b="1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6</a:t>
                      </a:r>
                      <a:r>
                        <a:rPr lang="en-US" sz="1100" baseline="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– 60 months</a:t>
                      </a:r>
                      <a:endParaRPr lang="en-US" sz="1100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12 – 60 months</a:t>
                      </a:r>
                      <a:endParaRPr lang="en-US" sz="1100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24 – 48 months</a:t>
                      </a:r>
                    </a:p>
                  </a:txBody>
                  <a:tcPr anchor="ctr">
                    <a:noFill/>
                  </a:tcPr>
                </a:tc>
              </a:tr>
              <a:tr h="349796">
                <a:tc>
                  <a:txBody>
                    <a:bodyPr/>
                    <a:lstStyle/>
                    <a:p>
                      <a:r>
                        <a:rPr lang="en-US" sz="1100" b="1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TAT</a:t>
                      </a:r>
                      <a:endParaRPr lang="en-US" sz="1100" b="1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24</a:t>
                      </a:r>
                      <a:r>
                        <a:rPr lang="en-US" sz="1100" baseline="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hrs (via TMK). Web / Branch: 7 days</a:t>
                      </a:r>
                      <a:endParaRPr lang="en-US" sz="1100" dirty="0" smtClean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24</a:t>
                      </a:r>
                      <a:r>
                        <a:rPr lang="en-US" sz="1100" baseline="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hrs (via TMK). Web / Branch: 7 days</a:t>
                      </a:r>
                      <a:endParaRPr lang="en-US" sz="1100" dirty="0" smtClean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-</a:t>
                      </a:r>
                      <a:endParaRPr lang="en-US" sz="1100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>
                    <a:noFill/>
                  </a:tcPr>
                </a:tc>
              </a:tr>
              <a:tr h="349796">
                <a:tc>
                  <a:txBody>
                    <a:bodyPr/>
                    <a:lstStyle/>
                    <a:p>
                      <a:r>
                        <a:rPr lang="en-US" sz="1100" b="1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Min Salary</a:t>
                      </a:r>
                      <a:endParaRPr lang="en-US" sz="1100" b="1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u="none" dirty="0" smtClean="0">
                          <a:solidFill>
                            <a:schemeClr val="tx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RM800</a:t>
                      </a:r>
                      <a:endParaRPr lang="en-US" sz="1100" b="0" u="none" dirty="0">
                        <a:solidFill>
                          <a:schemeClr val="tx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u="none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RM2,000</a:t>
                      </a:r>
                      <a:endParaRPr lang="en-US" sz="1100" b="0" u="none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u="none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RM1,500</a:t>
                      </a:r>
                      <a:endParaRPr lang="en-US" sz="1100" b="0" u="none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>
                    <a:noFill/>
                  </a:tcPr>
                </a:tc>
              </a:tr>
              <a:tr h="349796">
                <a:tc>
                  <a:txBody>
                    <a:bodyPr/>
                    <a:lstStyle/>
                    <a:p>
                      <a:r>
                        <a:rPr lang="en-US" sz="1100" b="1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Min Installment</a:t>
                      </a:r>
                      <a:endParaRPr lang="en-US" sz="1100" b="1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u="none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RM110</a:t>
                      </a:r>
                      <a:endParaRPr lang="en-US" sz="1100" b="0" u="none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u="none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RM58</a:t>
                      </a:r>
                      <a:endParaRPr lang="en-US" sz="1100" b="0" u="none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u="none" dirty="0" smtClean="0">
                          <a:solidFill>
                            <a:schemeClr val="tx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RM 122.08</a:t>
                      </a:r>
                      <a:endParaRPr lang="en-US" sz="1100" b="0" u="none" dirty="0">
                        <a:solidFill>
                          <a:schemeClr val="tx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>
                    <a:noFill/>
                  </a:tcPr>
                </a:tc>
              </a:tr>
              <a:tr h="43567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LPC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1% of overdue installment</a:t>
                      </a:r>
                      <a:endParaRPr lang="en-US" sz="1100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1% of overdue amount</a:t>
                      </a:r>
                      <a:endParaRPr lang="en-US" sz="1100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1% p.a. of overdue installment</a:t>
                      </a:r>
                    </a:p>
                  </a:txBody>
                  <a:tcPr anchor="ctr">
                    <a:noFill/>
                  </a:tcPr>
                </a:tc>
              </a:tr>
              <a:tr h="34979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Processing</a:t>
                      </a:r>
                      <a:r>
                        <a:rPr lang="en-US" sz="1100" b="1" baseline="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Fee </a:t>
                      </a:r>
                      <a:endParaRPr lang="en-US" sz="1100" b="1" dirty="0" smtClean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NIL</a:t>
                      </a:r>
                      <a:endParaRPr lang="en-US" sz="1100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NIL</a:t>
                      </a:r>
                      <a:endParaRPr lang="en-US" sz="1100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Yes</a:t>
                      </a:r>
                      <a:endParaRPr lang="en-MY" sz="1100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>
                    <a:noFill/>
                  </a:tcPr>
                </a:tc>
              </a:tr>
              <a:tr h="34979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Disbursement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Fast disbursement</a:t>
                      </a:r>
                      <a:endParaRPr lang="en-US" sz="1100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Fast disbursement</a:t>
                      </a:r>
                      <a:endParaRPr lang="en-US" sz="1100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N/A</a:t>
                      </a:r>
                      <a:endParaRPr lang="en-MY" sz="1100" dirty="0" smtClean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>
                    <a:noFill/>
                  </a:tcPr>
                </a:tc>
              </a:tr>
              <a:tr h="91164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Docs Required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MyKad, 3 months</a:t>
                      </a:r>
                      <a:r>
                        <a:rPr lang="en-US" sz="1100" baseline="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pay slip, Bank Statement &amp;  </a:t>
                      </a:r>
                      <a:r>
                        <a:rPr lang="en-US" sz="110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EPF Statement</a:t>
                      </a:r>
                      <a:r>
                        <a:rPr lang="en-US" sz="1100" baseline="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endParaRPr lang="en-US" sz="1100" dirty="0" smtClean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err="1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MyKad</a:t>
                      </a:r>
                      <a:r>
                        <a:rPr lang="en-US" sz="110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, 3 months</a:t>
                      </a:r>
                      <a:r>
                        <a:rPr lang="en-US" sz="1100" baseline="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pay slip, Bank Statement &amp;  </a:t>
                      </a:r>
                      <a:r>
                        <a:rPr lang="en-US" sz="110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EPF Statement</a:t>
                      </a:r>
                      <a:r>
                        <a:rPr lang="en-US" sz="1100" baseline="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endParaRPr lang="en-US" sz="1100" dirty="0" smtClean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MyKad, 1 month pay slip &amp; one</a:t>
                      </a:r>
                      <a:r>
                        <a:rPr lang="en-US" sz="1100" baseline="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copy of Saving Account Passbook or Current Account statement</a:t>
                      </a:r>
                      <a:endParaRPr lang="en-US" sz="1100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>
                    <a:noFill/>
                  </a:tcPr>
                </a:tc>
              </a:tr>
            </a:tbl>
          </a:graphicData>
        </a:graphic>
      </p:graphicFrame>
      <p:pic>
        <p:nvPicPr>
          <p:cNvPr id="3" name="Picture 7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20752" y="620688"/>
            <a:ext cx="2880320" cy="432048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8740" name="TextBox 7"/>
          <p:cNvSpPr txBox="1">
            <a:spLocks noChangeArrowheads="1"/>
          </p:cNvSpPr>
          <p:nvPr/>
        </p:nvSpPr>
        <p:spPr bwMode="auto">
          <a:xfrm>
            <a:off x="76200" y="0"/>
            <a:ext cx="99060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lnSpc>
                <a:spcPct val="93000"/>
              </a:lnSpc>
              <a:spcBef>
                <a:spcPts val="1125"/>
              </a:spcBef>
              <a:buClr>
                <a:srgbClr val="000000"/>
              </a:buClr>
              <a:buSzPct val="100000"/>
              <a:buFont typeface="Arial" charset="0"/>
              <a:buNone/>
            </a:pPr>
            <a:r>
              <a:rPr lang="en-US"/>
              <a:t>Personal Financing </a:t>
            </a:r>
            <a:r>
              <a:rPr lang="en-US" sz="2000">
                <a:solidFill>
                  <a:srgbClr val="0000FF"/>
                </a:solidFill>
              </a:rPr>
              <a:t>(Risk Category : Market Risk)</a:t>
            </a:r>
            <a:endParaRPr lang="en-MY" sz="2000">
              <a:solidFill>
                <a:srgbClr val="0000FF"/>
              </a:solidFill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9264" y="548680"/>
            <a:ext cx="2448272" cy="6087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08283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3781439"/>
              </p:ext>
            </p:extLst>
          </p:nvPr>
        </p:nvGraphicFramePr>
        <p:xfrm>
          <a:off x="56456" y="533400"/>
          <a:ext cx="9753600" cy="606395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68152"/>
                <a:gridCol w="2664296"/>
                <a:gridCol w="2968120"/>
                <a:gridCol w="2753032"/>
              </a:tblGrid>
              <a:tr h="932399">
                <a:tc>
                  <a:txBody>
                    <a:bodyPr/>
                    <a:lstStyle/>
                    <a:p>
                      <a:r>
                        <a:rPr lang="en-US" sz="1100" b="1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Items</a:t>
                      </a:r>
                      <a:endParaRPr lang="en-US" sz="1100" b="1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 smtClean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>
                    <a:solidFill>
                      <a:srgbClr val="FFFFC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>
                    <a:solidFill>
                      <a:srgbClr val="FFFFCC"/>
                    </a:solidFill>
                  </a:tcPr>
                </a:tc>
              </a:tr>
              <a:tr h="427431">
                <a:tc>
                  <a:txBody>
                    <a:bodyPr/>
                    <a:lstStyle/>
                    <a:p>
                      <a:r>
                        <a:rPr lang="en-US" sz="1100" b="1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Product Name</a:t>
                      </a:r>
                      <a:endParaRPr lang="en-US" sz="1100" b="1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Personal</a:t>
                      </a:r>
                      <a:r>
                        <a:rPr lang="en-US" sz="1100" b="1" baseline="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Financing-</a:t>
                      </a:r>
                      <a:r>
                        <a:rPr lang="en-US" sz="1100" b="1" baseline="0" dirty="0" err="1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i</a:t>
                      </a:r>
                      <a:endParaRPr lang="en-US" sz="1100" b="1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sz="1100" b="1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BSN Executive-1</a:t>
                      </a:r>
                      <a:endParaRPr lang="en-MY" sz="1100" b="1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Personal</a:t>
                      </a:r>
                      <a:r>
                        <a:rPr lang="en-US" sz="1100" b="1" baseline="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Financing-</a:t>
                      </a:r>
                      <a:r>
                        <a:rPr lang="en-US" sz="1100" b="1" baseline="0" dirty="0" err="1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i</a:t>
                      </a:r>
                      <a:endParaRPr lang="en-US" sz="1100" b="1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>
                    <a:solidFill>
                      <a:srgbClr val="CCFF99"/>
                    </a:solidFill>
                  </a:tcPr>
                </a:tc>
              </a:tr>
              <a:tr h="369178">
                <a:tc>
                  <a:txBody>
                    <a:bodyPr/>
                    <a:lstStyle/>
                    <a:p>
                      <a:r>
                        <a:rPr lang="en-US" sz="1100" b="1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Finance</a:t>
                      </a:r>
                      <a:r>
                        <a:rPr lang="en-US" sz="1100" b="1" baseline="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Amount</a:t>
                      </a:r>
                      <a:endParaRPr lang="en-US" sz="1100" b="1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u="none" dirty="0" smtClean="0">
                          <a:solidFill>
                            <a:schemeClr val="tx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RM5,000 – RM150,000 (up to 5x</a:t>
                      </a:r>
                      <a:r>
                        <a:rPr lang="en-US" sz="1100" b="0" u="none" baseline="0" dirty="0" smtClean="0">
                          <a:solidFill>
                            <a:schemeClr val="tx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salary)</a:t>
                      </a:r>
                      <a:endParaRPr lang="en-US" sz="1100" b="0" u="none" dirty="0">
                        <a:solidFill>
                          <a:schemeClr val="tx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sz="1100" b="0" u="none" baseline="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RM10,000 – RM200,000</a:t>
                      </a:r>
                      <a:endParaRPr lang="en-MY" sz="1100" b="0" u="none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u="none" dirty="0" smtClean="0">
                          <a:solidFill>
                            <a:schemeClr val="tx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RM6,000 – RM150,000</a:t>
                      </a:r>
                      <a:endParaRPr lang="en-US" sz="1100" b="0" u="none" dirty="0">
                        <a:solidFill>
                          <a:schemeClr val="tx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>
                    <a:noFill/>
                  </a:tcPr>
                </a:tc>
              </a:tr>
              <a:tr h="621743">
                <a:tc>
                  <a:txBody>
                    <a:bodyPr/>
                    <a:lstStyle/>
                    <a:p>
                      <a:r>
                        <a:rPr lang="en-US" sz="1100" b="1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Interest</a:t>
                      </a:r>
                      <a:r>
                        <a:rPr lang="en-US" sz="1100" b="1" baseline="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Rate</a:t>
                      </a:r>
                      <a:endParaRPr lang="en-US" sz="1100" b="1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tx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7.5%p.a.</a:t>
                      </a:r>
                      <a:endParaRPr lang="en-US" sz="1100" dirty="0">
                        <a:solidFill>
                          <a:schemeClr val="tx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6.00%</a:t>
                      </a:r>
                      <a:r>
                        <a:rPr lang="en-US" sz="1100" baseline="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p.a. – 8.50% p.a.</a:t>
                      </a:r>
                      <a:endParaRPr lang="en-MY" sz="1100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12.5% p.a. : RM6K – RM19.5K</a:t>
                      </a:r>
                    </a:p>
                    <a:p>
                      <a:pPr algn="l"/>
                      <a:r>
                        <a:rPr lang="en-US" sz="110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11.5% p.a.</a:t>
                      </a:r>
                      <a:r>
                        <a:rPr lang="en-US" sz="1100" baseline="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: RM20K – RM49.5K</a:t>
                      </a:r>
                      <a:endParaRPr lang="en-US" sz="1100" dirty="0" smtClean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  <a:p>
                      <a:pPr algn="l"/>
                      <a:r>
                        <a:rPr lang="en-US" sz="110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10.5% p.a. : RM50K – RM150K</a:t>
                      </a:r>
                      <a:endParaRPr lang="en-US" sz="1100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>
                    <a:noFill/>
                  </a:tcPr>
                </a:tc>
              </a:tr>
              <a:tr h="369178">
                <a:tc>
                  <a:txBody>
                    <a:bodyPr/>
                    <a:lstStyle/>
                    <a:p>
                      <a:r>
                        <a:rPr lang="en-US" sz="1100" b="1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Tenure</a:t>
                      </a:r>
                      <a:endParaRPr lang="en-US" sz="1100" b="1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 smtClean="0">
                          <a:solidFill>
                            <a:schemeClr val="tx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12 – 60 months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sz="1100" b="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2</a:t>
                      </a:r>
                      <a:r>
                        <a:rPr lang="en-MY" sz="1100" b="0" baseline="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lang="en-MY" sz="1100" b="0" dirty="0" err="1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yrs</a:t>
                      </a:r>
                      <a:r>
                        <a:rPr lang="en-MY" sz="1100" b="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-</a:t>
                      </a:r>
                      <a:r>
                        <a:rPr lang="en-MY" sz="1100" b="0" baseline="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10</a:t>
                      </a:r>
                      <a:r>
                        <a:rPr lang="en-MY" sz="1100" b="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yrs</a:t>
                      </a:r>
                      <a:endParaRPr lang="en-MY" sz="1100" b="0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24 – 84 months</a:t>
                      </a:r>
                    </a:p>
                  </a:txBody>
                  <a:tcPr anchor="ctr">
                    <a:noFill/>
                  </a:tcPr>
                </a:tc>
              </a:tr>
              <a:tr h="369178">
                <a:tc>
                  <a:txBody>
                    <a:bodyPr/>
                    <a:lstStyle/>
                    <a:p>
                      <a:r>
                        <a:rPr lang="en-US" sz="1100" b="1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TAT</a:t>
                      </a:r>
                      <a:endParaRPr lang="en-US" sz="1100" b="1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tx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48 hours</a:t>
                      </a:r>
                      <a:endParaRPr lang="en-US" sz="1100" dirty="0">
                        <a:solidFill>
                          <a:schemeClr val="tx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-</a:t>
                      </a:r>
                      <a:endParaRPr lang="en-MY" sz="1100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Fast Approval</a:t>
                      </a:r>
                    </a:p>
                  </a:txBody>
                  <a:tcPr anchor="ctr">
                    <a:noFill/>
                  </a:tcPr>
                </a:tc>
              </a:tr>
              <a:tr h="428317">
                <a:tc>
                  <a:txBody>
                    <a:bodyPr/>
                    <a:lstStyle/>
                    <a:p>
                      <a:r>
                        <a:rPr lang="en-US" sz="1100" b="1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Min Salary</a:t>
                      </a:r>
                      <a:endParaRPr lang="en-US" sz="1100" b="1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u="sng" dirty="0" smtClean="0">
                          <a:solidFill>
                            <a:schemeClr val="tx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RM2,000</a:t>
                      </a:r>
                      <a:endParaRPr lang="en-US" sz="1100" b="0" u="sng" dirty="0">
                        <a:solidFill>
                          <a:schemeClr val="tx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sz="1100" b="0" u="sng" dirty="0" smtClean="0">
                          <a:solidFill>
                            <a:schemeClr val="tx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RM3,000</a:t>
                      </a:r>
                      <a:endParaRPr lang="en-MY" sz="1100" b="0" u="sng" dirty="0">
                        <a:solidFill>
                          <a:schemeClr val="tx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u="sng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RM3,000</a:t>
                      </a:r>
                      <a:endParaRPr lang="en-US" sz="1100" b="0" u="sng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>
                    <a:noFill/>
                  </a:tcPr>
                </a:tc>
              </a:tr>
              <a:tr h="428317">
                <a:tc>
                  <a:txBody>
                    <a:bodyPr/>
                    <a:lstStyle/>
                    <a:p>
                      <a:r>
                        <a:rPr lang="en-US" sz="1100" b="1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Min Installment</a:t>
                      </a:r>
                      <a:endParaRPr lang="en-US" sz="1100" b="1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u="none" dirty="0" smtClean="0">
                          <a:solidFill>
                            <a:schemeClr val="tx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RM90.77</a:t>
                      </a:r>
                      <a:endParaRPr lang="en-US" sz="1100" b="0" u="none" dirty="0">
                        <a:solidFill>
                          <a:schemeClr val="tx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sz="1100" b="0" u="sng" dirty="0" smtClean="0">
                          <a:solidFill>
                            <a:schemeClr val="tx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RM231.25</a:t>
                      </a:r>
                      <a:endParaRPr lang="en-MY" sz="1100" b="0" u="sng" dirty="0">
                        <a:solidFill>
                          <a:schemeClr val="tx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u="none" dirty="0" smtClean="0">
                          <a:solidFill>
                            <a:schemeClr val="tx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RM134</a:t>
                      </a:r>
                      <a:endParaRPr lang="en-US" sz="1100" b="0" u="none" dirty="0">
                        <a:solidFill>
                          <a:schemeClr val="tx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/>
                </a:tc>
              </a:tr>
              <a:tr h="42831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LPC</a:t>
                      </a:r>
                      <a:r>
                        <a:rPr lang="en-US" sz="1100" b="1" baseline="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endParaRPr lang="en-US" sz="1100" b="1" dirty="0" smtClean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1% p.a. of overdue amount</a:t>
                      </a:r>
                      <a:endParaRPr lang="en-US" sz="1100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1% p.a. of overdue installment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-</a:t>
                      </a:r>
                      <a:endParaRPr lang="en-US" sz="1100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/>
                </a:tc>
              </a:tr>
              <a:tr h="42831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Processing</a:t>
                      </a:r>
                      <a:r>
                        <a:rPr lang="en-US" sz="1100" b="1" baseline="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Fee</a:t>
                      </a:r>
                      <a:endParaRPr lang="en-US" sz="1100" b="1" dirty="0" smtClean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Yes</a:t>
                      </a:r>
                      <a:endParaRPr lang="en-US" sz="1100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N/A</a:t>
                      </a:r>
                      <a:endParaRPr lang="en-MY" sz="1100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NIL</a:t>
                      </a:r>
                      <a:endParaRPr lang="en-US" sz="1100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/>
                </a:tc>
              </a:tr>
              <a:tr h="42831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Disbursement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CASA Account 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N/A</a:t>
                      </a:r>
                      <a:endParaRPr lang="en-MY" sz="1100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smtClean="0">
                          <a:solidFill>
                            <a:schemeClr val="tx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Instant</a:t>
                      </a:r>
                      <a:r>
                        <a:rPr lang="en-US" sz="1100" baseline="0" dirty="0" smtClean="0">
                          <a:solidFill>
                            <a:schemeClr val="tx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Cash disbursement</a:t>
                      </a:r>
                      <a:endParaRPr lang="en-US" sz="1100" dirty="0" smtClean="0">
                        <a:solidFill>
                          <a:schemeClr val="tx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/>
                </a:tc>
              </a:tr>
              <a:tr h="83325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Docs Required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3 months pay slip, BE Form, letter of employment,</a:t>
                      </a:r>
                      <a:r>
                        <a:rPr lang="en-US" sz="1100" baseline="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6 months EPF</a:t>
                      </a:r>
                      <a:r>
                        <a:rPr lang="en-US" sz="110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&amp; 3 months bank</a:t>
                      </a:r>
                      <a:r>
                        <a:rPr lang="en-US" sz="1100" baseline="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statements</a:t>
                      </a:r>
                      <a:endParaRPr lang="en-US" sz="1100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MY" sz="1100" dirty="0" err="1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MyKad</a:t>
                      </a:r>
                      <a:r>
                        <a:rPr lang="en-MY" sz="1100" baseline="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, 3 months pay slip, latest EPF statement &amp;  confirmation letter by employer</a:t>
                      </a:r>
                      <a:endParaRPr lang="en-MY" sz="1100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MyKad, 3 months pay slip &amp; Form</a:t>
                      </a:r>
                      <a:r>
                        <a:rPr lang="en-US" sz="1100" baseline="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lang="en-US" sz="110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BE</a:t>
                      </a:r>
                      <a:endParaRPr lang="en-US" sz="1100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3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85248" y="726948"/>
            <a:ext cx="2502916" cy="41605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5" name="Picture 7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56656" y="735360"/>
            <a:ext cx="1872208" cy="5334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9768" name="TextBox 7"/>
          <p:cNvSpPr txBox="1">
            <a:spLocks noChangeArrowheads="1"/>
          </p:cNvSpPr>
          <p:nvPr/>
        </p:nvSpPr>
        <p:spPr bwMode="auto">
          <a:xfrm>
            <a:off x="76200" y="0"/>
            <a:ext cx="99060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lnSpc>
                <a:spcPct val="93000"/>
              </a:lnSpc>
              <a:spcBef>
                <a:spcPts val="1125"/>
              </a:spcBef>
              <a:buClr>
                <a:srgbClr val="000000"/>
              </a:buClr>
              <a:buSzPct val="100000"/>
              <a:buFont typeface="Arial" charset="0"/>
              <a:buNone/>
            </a:pPr>
            <a:r>
              <a:rPr lang="en-US"/>
              <a:t>Personal Financing </a:t>
            </a:r>
            <a:r>
              <a:rPr lang="en-US" sz="2000">
                <a:solidFill>
                  <a:srgbClr val="0000FF"/>
                </a:solidFill>
              </a:rPr>
              <a:t>(Risk Category : Market Risk)</a:t>
            </a:r>
            <a:endParaRPr lang="en-MY" sz="2000">
              <a:solidFill>
                <a:srgbClr val="0000FF"/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74" t="20109" r="74082" b="70465"/>
          <a:stretch/>
        </p:blipFill>
        <p:spPr bwMode="auto">
          <a:xfrm>
            <a:off x="4736976" y="710542"/>
            <a:ext cx="1584176" cy="486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41469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14"/>
          <p:cNvSpPr>
            <a:spLocks noChangeArrowheads="1"/>
          </p:cNvSpPr>
          <p:nvPr/>
        </p:nvSpPr>
        <p:spPr bwMode="auto">
          <a:xfrm>
            <a:off x="0" y="19050"/>
            <a:ext cx="9906000" cy="74612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 sz="2400" b="0">
              <a:solidFill>
                <a:schemeClr val="bg1"/>
              </a:solidFill>
              <a:ea typeface="MS Gothic" pitchFamily="49" charset="-128"/>
            </a:endParaRPr>
          </a:p>
        </p:txBody>
      </p:sp>
      <p:sp>
        <p:nvSpPr>
          <p:cNvPr id="22531" name="Rectangle 15"/>
          <p:cNvSpPr>
            <a:spLocks noChangeArrowheads="1"/>
          </p:cNvSpPr>
          <p:nvPr/>
        </p:nvSpPr>
        <p:spPr bwMode="auto">
          <a:xfrm>
            <a:off x="166688" y="571500"/>
            <a:ext cx="8997950" cy="71438"/>
          </a:xfrm>
          <a:prstGeom prst="rect">
            <a:avLst/>
          </a:prstGeom>
          <a:solidFill>
            <a:srgbClr val="0066CC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spcBef>
                <a:spcPct val="20000"/>
              </a:spcBef>
              <a:buFontTx/>
              <a:buChar char="•"/>
            </a:pPr>
            <a:endParaRPr lang="en-US"/>
          </a:p>
        </p:txBody>
      </p:sp>
      <p:sp>
        <p:nvSpPr>
          <p:cNvPr id="22532" name="Rectangle 18"/>
          <p:cNvSpPr>
            <a:spLocks noChangeArrowheads="1"/>
          </p:cNvSpPr>
          <p:nvPr/>
        </p:nvSpPr>
        <p:spPr bwMode="auto">
          <a:xfrm>
            <a:off x="9129713" y="0"/>
            <a:ext cx="776287" cy="69215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spcBef>
                <a:spcPct val="20000"/>
              </a:spcBef>
              <a:buFontTx/>
              <a:buChar char="•"/>
            </a:pPr>
            <a:endParaRPr lang="en-US"/>
          </a:p>
        </p:txBody>
      </p:sp>
      <p:sp>
        <p:nvSpPr>
          <p:cNvPr id="22533" name="Rectangle 19"/>
          <p:cNvSpPr>
            <a:spLocks noChangeArrowheads="1"/>
          </p:cNvSpPr>
          <p:nvPr/>
        </p:nvSpPr>
        <p:spPr bwMode="auto">
          <a:xfrm>
            <a:off x="0" y="6165850"/>
            <a:ext cx="9906000" cy="728663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 sz="2400" b="0">
              <a:solidFill>
                <a:schemeClr val="bg1"/>
              </a:solidFill>
              <a:ea typeface="MS Gothic" pitchFamily="49" charset="-128"/>
            </a:endParaRPr>
          </a:p>
        </p:txBody>
      </p:sp>
      <p:sp>
        <p:nvSpPr>
          <p:cNvPr id="2" name="Rectangle 7"/>
          <p:cNvSpPr>
            <a:spLocks noChangeArrowheads="1"/>
          </p:cNvSpPr>
          <p:nvPr/>
        </p:nvSpPr>
        <p:spPr bwMode="auto">
          <a:xfrm>
            <a:off x="57150" y="71438"/>
            <a:ext cx="9820275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>
              <a:defRPr/>
            </a:pPr>
            <a:r>
              <a:rPr lang="en-US" altLang="ja-JP" sz="3600" b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 Narrow" pitchFamily="34" charset="0"/>
              </a:rPr>
              <a:t>PERSONAL FINANCING BUSINESS - RMM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7200" y="764704"/>
            <a:ext cx="8707438" cy="54630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  <a:cs typeface="Arial" pitchFamily="34" charset="0"/>
              </a:rPr>
              <a:t>Agenda</a:t>
            </a:r>
            <a:r>
              <a:rPr lang="en-US" sz="3600" b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  <a:cs typeface="Arial" pitchFamily="34" charset="0"/>
              </a:rPr>
              <a:t>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3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itchFamily="34" charset="0"/>
              <a:cs typeface="Arial" pitchFamily="34" charset="0"/>
            </a:endParaRPr>
          </a:p>
          <a:p>
            <a:pPr marL="514350" indent="-514350" fontAlgn="auto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Tx/>
              <a:buAutoNum type="alphaLcParenR"/>
              <a:defRPr/>
            </a:pPr>
            <a:r>
              <a:rPr lang="en-US" sz="3600" b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  <a:cs typeface="Arial" pitchFamily="34" charset="0"/>
              </a:rPr>
              <a:t>Product Level KRIs</a:t>
            </a:r>
          </a:p>
          <a:p>
            <a:pPr marL="514350" indent="-514350" fontAlgn="auto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Tx/>
              <a:buAutoNum type="alphaLcParenR"/>
              <a:defRPr/>
            </a:pPr>
            <a:r>
              <a:rPr lang="en-US" sz="3600" b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  <a:cs typeface="Arial" pitchFamily="34" charset="0"/>
              </a:rPr>
              <a:t>PF </a:t>
            </a:r>
            <a:r>
              <a:rPr lang="en-US" sz="36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  <a:cs typeface="Arial" pitchFamily="34" charset="0"/>
              </a:rPr>
              <a:t>Product Share</a:t>
            </a:r>
          </a:p>
          <a:p>
            <a:pPr marL="514350" indent="-514350" fontAlgn="auto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Tx/>
              <a:buAutoNum type="alphaLcParenR"/>
              <a:defRPr/>
            </a:pPr>
            <a:r>
              <a:rPr lang="en-US" sz="36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  <a:cs typeface="Arial" pitchFamily="34" charset="0"/>
              </a:rPr>
              <a:t>Customer Income Band </a:t>
            </a:r>
            <a:r>
              <a:rPr lang="en-US" sz="3600" b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  <a:cs typeface="Arial" pitchFamily="34" charset="0"/>
              </a:rPr>
              <a:t>by FA Composition</a:t>
            </a:r>
            <a:endParaRPr lang="en-US" sz="36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itchFamily="34" charset="0"/>
              <a:cs typeface="Arial" pitchFamily="34" charset="0"/>
            </a:endParaRPr>
          </a:p>
          <a:p>
            <a:pPr marL="514350" indent="-514350" fontAlgn="auto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Tx/>
              <a:buAutoNum type="alphaLcParenR"/>
              <a:defRPr/>
            </a:pPr>
            <a:r>
              <a:rPr lang="en-US" sz="36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  <a:cs typeface="Arial" pitchFamily="34" charset="0"/>
              </a:rPr>
              <a:t>Market Receivables</a:t>
            </a:r>
          </a:p>
          <a:p>
            <a:pPr marL="514350" indent="-514350" fontAlgn="auto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Tx/>
              <a:buAutoNum type="alphaLcParenR"/>
              <a:defRPr/>
            </a:pPr>
            <a:r>
              <a:rPr lang="en-US" sz="36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  <a:cs typeface="Arial" pitchFamily="34" charset="0"/>
              </a:rPr>
              <a:t>Competitors Campaign Activities</a:t>
            </a:r>
            <a:endParaRPr lang="en-US" sz="3200" dirty="0"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197942"/>
              </p:ext>
            </p:extLst>
          </p:nvPr>
        </p:nvGraphicFramePr>
        <p:xfrm>
          <a:off x="56456" y="596204"/>
          <a:ext cx="9793088" cy="600114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79037"/>
                <a:gridCol w="2365379"/>
                <a:gridCol w="1872208"/>
                <a:gridCol w="2160240"/>
                <a:gridCol w="2016224"/>
              </a:tblGrid>
              <a:tr h="693467">
                <a:tc>
                  <a:txBody>
                    <a:bodyPr/>
                    <a:lstStyle/>
                    <a:p>
                      <a:r>
                        <a:rPr lang="en-US" sz="1100" b="1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Items</a:t>
                      </a:r>
                      <a:endParaRPr lang="en-US" sz="1100" b="1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>
                    <a:solidFill>
                      <a:srgbClr val="FFFFCC"/>
                    </a:solidFill>
                  </a:tcPr>
                </a:tc>
                <a:tc gridSpan="3">
                  <a:txBody>
                    <a:bodyPr/>
                    <a:lstStyle/>
                    <a:p>
                      <a:endParaRPr lang="en-US" sz="1100" dirty="0" smtClean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  <a:p>
                      <a:endParaRPr lang="en-US" sz="1100" dirty="0" smtClean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  <a:p>
                      <a:endParaRPr lang="en-US" sz="1100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>
                    <a:solidFill>
                      <a:srgbClr val="FFFF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100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>
                    <a:solidFill>
                      <a:srgbClr val="FFFF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100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>
                    <a:solidFill>
                      <a:srgbClr val="FFFFCC"/>
                    </a:solidFill>
                  </a:tcPr>
                </a:tc>
              </a:tr>
              <a:tr h="689965">
                <a:tc>
                  <a:txBody>
                    <a:bodyPr/>
                    <a:lstStyle/>
                    <a:p>
                      <a:r>
                        <a:rPr lang="en-US" sz="1100" b="1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Product Name</a:t>
                      </a:r>
                      <a:endParaRPr lang="en-US" sz="1100" b="1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sz="1100" b="1" dirty="0" smtClean="0">
                          <a:effectLst/>
                        </a:rPr>
                        <a:t>Personal Financing-</a:t>
                      </a:r>
                      <a:r>
                        <a:rPr lang="en-MY" sz="1100" b="1" dirty="0" err="1" smtClean="0">
                          <a:effectLst/>
                        </a:rPr>
                        <a:t>i</a:t>
                      </a:r>
                      <a:r>
                        <a:rPr lang="en-MY" sz="1100" b="1" dirty="0" smtClean="0">
                          <a:effectLst/>
                        </a:rPr>
                        <a:t> Private Sector</a:t>
                      </a:r>
                      <a:endParaRPr lang="en-US" sz="1100" b="1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MBSB</a:t>
                      </a:r>
                      <a:r>
                        <a:rPr lang="en-US" sz="1100" b="1" baseline="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Personal Financing </a:t>
                      </a:r>
                      <a:r>
                        <a:rPr lang="en-US" sz="1100" b="1" baseline="0" dirty="0" err="1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Mumtaz-i</a:t>
                      </a:r>
                      <a:r>
                        <a:rPr lang="en-US" sz="1100" b="1" baseline="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endParaRPr lang="en-US" sz="1100" b="1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MBSB Personal Financing </a:t>
                      </a:r>
                      <a:r>
                        <a:rPr lang="en-US" sz="1100" b="1" dirty="0" err="1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Afdhal-i</a:t>
                      </a:r>
                      <a:endParaRPr lang="en-US" sz="1100" b="1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MBSB</a:t>
                      </a:r>
                      <a:r>
                        <a:rPr lang="en-US" sz="1100" b="1" baseline="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Personal Financing-</a:t>
                      </a:r>
                      <a:r>
                        <a:rPr lang="en-US" sz="1100" b="1" baseline="0" dirty="0" err="1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i</a:t>
                      </a:r>
                      <a:r>
                        <a:rPr lang="en-US" sz="1100" b="1" baseline="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Private Sector</a:t>
                      </a:r>
                      <a:endParaRPr lang="en-US" sz="1100" b="1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>
                    <a:solidFill>
                      <a:srgbClr val="CCFF99"/>
                    </a:solidFill>
                  </a:tcPr>
                </a:tc>
              </a:tr>
              <a:tr h="467670">
                <a:tc>
                  <a:txBody>
                    <a:bodyPr/>
                    <a:lstStyle/>
                    <a:p>
                      <a:r>
                        <a:rPr lang="en-US" sz="1100" b="1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Finance</a:t>
                      </a:r>
                      <a:r>
                        <a:rPr lang="en-US" sz="1100" b="1" baseline="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Amount</a:t>
                      </a:r>
                      <a:endParaRPr lang="en-US" sz="1100" b="1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u="none" dirty="0" smtClean="0">
                          <a:solidFill>
                            <a:schemeClr val="tx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RM</a:t>
                      </a:r>
                      <a:r>
                        <a:rPr lang="en-US" sz="1100" b="0" u="none" baseline="0" dirty="0" smtClean="0">
                          <a:solidFill>
                            <a:schemeClr val="tx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5,000 – RM150,000(up to 25x monthly gross income)</a:t>
                      </a:r>
                      <a:endParaRPr lang="en-US" sz="1100" b="0" u="none" dirty="0">
                        <a:solidFill>
                          <a:schemeClr val="tx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u="none" dirty="0" smtClean="0">
                          <a:solidFill>
                            <a:schemeClr val="tx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RM50,000 – RM250,000</a:t>
                      </a:r>
                      <a:endParaRPr lang="en-US" sz="1100" b="0" u="none" dirty="0">
                        <a:solidFill>
                          <a:schemeClr val="tx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u="none" dirty="0" smtClean="0">
                          <a:solidFill>
                            <a:schemeClr val="tx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RM50,000 – RM400,000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u="none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RM50,000 - RM300,000</a:t>
                      </a:r>
                      <a:endParaRPr lang="en-US" sz="1100" b="0" u="none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>
                    <a:noFill/>
                  </a:tcPr>
                </a:tc>
              </a:tr>
              <a:tr h="357045">
                <a:tc>
                  <a:txBody>
                    <a:bodyPr/>
                    <a:lstStyle/>
                    <a:p>
                      <a:r>
                        <a:rPr lang="en-US" sz="1100" b="1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Interest</a:t>
                      </a:r>
                      <a:r>
                        <a:rPr lang="en-US" sz="1100" b="1" baseline="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Rate</a:t>
                      </a:r>
                      <a:endParaRPr lang="en-US" sz="1100" b="1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tx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4.95%</a:t>
                      </a:r>
                      <a:r>
                        <a:rPr lang="en-US" sz="1100" baseline="0" dirty="0" smtClean="0">
                          <a:solidFill>
                            <a:schemeClr val="tx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p.a. – 9.37% p.a.</a:t>
                      </a:r>
                      <a:endParaRPr lang="en-US" sz="1100" dirty="0">
                        <a:solidFill>
                          <a:schemeClr val="tx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aseline="0" dirty="0" smtClean="0">
                          <a:solidFill>
                            <a:schemeClr val="tx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3.63</a:t>
                      </a:r>
                      <a:r>
                        <a:rPr lang="en-US" sz="1100" dirty="0" smtClean="0">
                          <a:solidFill>
                            <a:schemeClr val="tx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% p.a.</a:t>
                      </a:r>
                      <a:endParaRPr lang="en-US" sz="1100" dirty="0">
                        <a:solidFill>
                          <a:schemeClr val="tx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tx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4.37% p.a.</a:t>
                      </a:r>
                      <a:endParaRPr lang="en-US" sz="1100" dirty="0">
                        <a:solidFill>
                          <a:schemeClr val="tx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7.43% p.a.</a:t>
                      </a:r>
                      <a:endParaRPr lang="en-US" sz="1100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>
                    <a:noFill/>
                  </a:tcPr>
                </a:tc>
              </a:tr>
              <a:tr h="357045">
                <a:tc>
                  <a:txBody>
                    <a:bodyPr/>
                    <a:lstStyle/>
                    <a:p>
                      <a:r>
                        <a:rPr lang="en-US" sz="1100" b="1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Tenure</a:t>
                      </a:r>
                      <a:endParaRPr lang="en-US" sz="1100" b="1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tx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12</a:t>
                      </a:r>
                      <a:r>
                        <a:rPr lang="en-US" sz="1100" baseline="0" dirty="0" smtClean="0">
                          <a:solidFill>
                            <a:schemeClr val="tx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lang="en-US" sz="1100" dirty="0" smtClean="0">
                          <a:solidFill>
                            <a:schemeClr val="tx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– 120</a:t>
                      </a:r>
                      <a:r>
                        <a:rPr lang="en-US" sz="1100" baseline="0" dirty="0" smtClean="0">
                          <a:solidFill>
                            <a:schemeClr val="tx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lang="en-US" sz="1100" dirty="0" smtClean="0">
                          <a:solidFill>
                            <a:schemeClr val="tx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months</a:t>
                      </a:r>
                      <a:endParaRPr lang="en-US" sz="1100" dirty="0">
                        <a:solidFill>
                          <a:schemeClr val="tx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sz="1100" b="0" dirty="0" smtClean="0">
                          <a:solidFill>
                            <a:schemeClr val="tx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24 –</a:t>
                      </a:r>
                      <a:r>
                        <a:rPr lang="en-MY" sz="1100" b="0" baseline="0" dirty="0" smtClean="0">
                          <a:solidFill>
                            <a:schemeClr val="tx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120 months</a:t>
                      </a:r>
                      <a:endParaRPr lang="en-MY" sz="1100" b="0" dirty="0">
                        <a:solidFill>
                          <a:schemeClr val="tx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 smtClean="0">
                          <a:solidFill>
                            <a:schemeClr val="tx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24 – 120 months</a:t>
                      </a:r>
                      <a:endParaRPr lang="en-MY" sz="1100" b="0" dirty="0">
                        <a:solidFill>
                          <a:schemeClr val="tx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24 -120 months</a:t>
                      </a:r>
                      <a:endParaRPr lang="en-MY" sz="1100" b="0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>
                    <a:noFill/>
                  </a:tcPr>
                </a:tc>
              </a:tr>
              <a:tr h="357045">
                <a:tc>
                  <a:txBody>
                    <a:bodyPr/>
                    <a:lstStyle/>
                    <a:p>
                      <a:r>
                        <a:rPr lang="en-US" sz="1100" b="1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TAT</a:t>
                      </a:r>
                      <a:endParaRPr lang="en-US" sz="1100" b="1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-</a:t>
                      </a:r>
                      <a:endParaRPr lang="en-US" sz="1100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Fast</a:t>
                      </a:r>
                      <a:r>
                        <a:rPr lang="en-US" sz="1100" baseline="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approval</a:t>
                      </a:r>
                      <a:endParaRPr lang="en-MY" sz="1100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Fast Approval</a:t>
                      </a:r>
                      <a:endParaRPr lang="en-MY" sz="1100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Fast</a:t>
                      </a:r>
                      <a:r>
                        <a:rPr lang="en-US" sz="1100" baseline="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Approval</a:t>
                      </a:r>
                      <a:endParaRPr lang="en-MY" sz="1100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>
                    <a:noFill/>
                  </a:tcPr>
                </a:tc>
              </a:tr>
              <a:tr h="414240">
                <a:tc>
                  <a:txBody>
                    <a:bodyPr/>
                    <a:lstStyle/>
                    <a:p>
                      <a:r>
                        <a:rPr lang="en-US" sz="1100" b="1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Min Salary</a:t>
                      </a:r>
                      <a:endParaRPr lang="en-US" sz="1100" b="1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u="none" dirty="0" smtClean="0">
                          <a:solidFill>
                            <a:schemeClr val="tx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RM 2,000</a:t>
                      </a:r>
                      <a:endParaRPr lang="en-US" sz="1100" b="0" u="none" dirty="0">
                        <a:solidFill>
                          <a:schemeClr val="tx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u="none" dirty="0" smtClean="0">
                          <a:solidFill>
                            <a:schemeClr val="tx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RM2,000</a:t>
                      </a:r>
                      <a:endParaRPr lang="en-US" sz="1100" b="0" u="none" dirty="0">
                        <a:solidFill>
                          <a:schemeClr val="tx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u="none" dirty="0" smtClean="0">
                          <a:solidFill>
                            <a:schemeClr val="tx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RM15,000</a:t>
                      </a:r>
                      <a:endParaRPr lang="en-US" sz="1100" b="0" u="none" dirty="0">
                        <a:solidFill>
                          <a:schemeClr val="tx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u="none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RM1,000</a:t>
                      </a:r>
                      <a:endParaRPr lang="en-US" sz="1100" b="0" u="none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>
                    <a:noFill/>
                  </a:tcPr>
                </a:tc>
              </a:tr>
              <a:tr h="459075">
                <a:tc>
                  <a:txBody>
                    <a:bodyPr/>
                    <a:lstStyle/>
                    <a:p>
                      <a:r>
                        <a:rPr lang="en-US" sz="1100" b="1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Min Installment</a:t>
                      </a:r>
                      <a:endParaRPr lang="en-US" sz="1100" b="1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u="none" dirty="0" smtClean="0">
                          <a:solidFill>
                            <a:schemeClr val="tx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u="none" dirty="0" smtClean="0">
                          <a:solidFill>
                            <a:schemeClr val="tx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RM569</a:t>
                      </a:r>
                      <a:endParaRPr lang="en-MY" sz="1100" b="0" u="none" dirty="0">
                        <a:solidFill>
                          <a:schemeClr val="tx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u="none" dirty="0" smtClean="0">
                          <a:solidFill>
                            <a:schemeClr val="tx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RM600</a:t>
                      </a:r>
                      <a:endParaRPr lang="en-MY" sz="1100" b="0" u="none" dirty="0">
                        <a:solidFill>
                          <a:schemeClr val="tx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u="none" dirty="0" smtClean="0">
                          <a:solidFill>
                            <a:schemeClr val="tx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RM685</a:t>
                      </a:r>
                      <a:endParaRPr lang="en-MY" sz="1100" b="0" u="none" dirty="0">
                        <a:solidFill>
                          <a:schemeClr val="tx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>
                    <a:noFill/>
                  </a:tcPr>
                </a:tc>
              </a:tr>
              <a:tr h="46767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LPC.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tx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1% p.a. of overdue amount</a:t>
                      </a:r>
                      <a:endParaRPr lang="en-US" sz="1100" dirty="0">
                        <a:solidFill>
                          <a:schemeClr val="tx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smtClean="0">
                          <a:solidFill>
                            <a:schemeClr val="tx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1% p.a. of overdue installment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smtClean="0">
                          <a:solidFill>
                            <a:schemeClr val="tx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1% p.a. of overdue installment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1% p.a. of overdue installment</a:t>
                      </a:r>
                    </a:p>
                  </a:txBody>
                  <a:tcPr anchor="ctr">
                    <a:noFill/>
                  </a:tcPr>
                </a:tc>
              </a:tr>
              <a:tr h="45907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Processing</a:t>
                      </a:r>
                      <a:r>
                        <a:rPr lang="en-US" sz="1100" b="1" baseline="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Fee</a:t>
                      </a:r>
                      <a:endParaRPr lang="en-US" sz="1100" b="1" dirty="0" smtClean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N/A</a:t>
                      </a:r>
                      <a:endParaRPr lang="en-US" sz="1100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Yes</a:t>
                      </a:r>
                      <a:endParaRPr lang="en-MY" sz="1100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Yes</a:t>
                      </a:r>
                      <a:endParaRPr lang="en-MY" sz="1100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Yes</a:t>
                      </a:r>
                      <a:endParaRPr lang="en-MY" sz="1100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>
                    <a:noFill/>
                  </a:tcPr>
                </a:tc>
              </a:tr>
              <a:tr h="45907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Disbursement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CASA Account</a:t>
                      </a:r>
                      <a:r>
                        <a:rPr lang="en-US" sz="1100" baseline="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endParaRPr lang="en-US" sz="1100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N/A</a:t>
                      </a:r>
                      <a:endParaRPr lang="en-MY" sz="1100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N/A</a:t>
                      </a:r>
                      <a:endParaRPr lang="en-MY" sz="1100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N/A</a:t>
                      </a:r>
                      <a:endParaRPr lang="en-MY" sz="1100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>
                    <a:noFill/>
                  </a:tcPr>
                </a:tc>
              </a:tr>
              <a:tr h="81977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Docs Required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 err="1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Mykad</a:t>
                      </a:r>
                      <a:r>
                        <a:rPr lang="en-US" sz="110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, 3 months pay slip, 3 months bank</a:t>
                      </a:r>
                      <a:r>
                        <a:rPr lang="en-US" sz="1100" baseline="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statements, EPF and Confirm Letter or EA</a:t>
                      </a:r>
                      <a:endParaRPr lang="en-US" sz="1100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MY" sz="1100" dirty="0" err="1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MyKad</a:t>
                      </a:r>
                      <a:r>
                        <a:rPr lang="en-MY" sz="1100" baseline="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, 3 months pay slip, bank account statement </a:t>
                      </a:r>
                      <a:endParaRPr lang="en-MY" sz="1100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1100" dirty="0" err="1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MyKad</a:t>
                      </a:r>
                      <a:r>
                        <a:rPr lang="en-MY" sz="1100" baseline="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, 3 months pay slip, bank account statement </a:t>
                      </a:r>
                      <a:endParaRPr lang="en-MY" sz="1100" dirty="0" smtClean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1100" dirty="0" err="1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MyKad</a:t>
                      </a:r>
                      <a:r>
                        <a:rPr lang="en-MY" sz="1100" baseline="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, 3 months pay slip, bank account statement </a:t>
                      </a:r>
                      <a:endParaRPr lang="en-MY" sz="1100" dirty="0" smtClean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>
                    <a:noFill/>
                  </a:tcPr>
                </a:tc>
              </a:tr>
            </a:tbl>
          </a:graphicData>
        </a:graphic>
      </p:graphicFrame>
      <p:sp>
        <p:nvSpPr>
          <p:cNvPr id="29768" name="TextBox 7"/>
          <p:cNvSpPr txBox="1">
            <a:spLocks noChangeArrowheads="1"/>
          </p:cNvSpPr>
          <p:nvPr/>
        </p:nvSpPr>
        <p:spPr bwMode="auto">
          <a:xfrm>
            <a:off x="76200" y="0"/>
            <a:ext cx="99060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lnSpc>
                <a:spcPct val="93000"/>
              </a:lnSpc>
              <a:spcBef>
                <a:spcPts val="1125"/>
              </a:spcBef>
              <a:buClr>
                <a:srgbClr val="000000"/>
              </a:buClr>
              <a:buSzPct val="100000"/>
              <a:buFont typeface="Arial" charset="0"/>
              <a:buNone/>
            </a:pPr>
            <a:r>
              <a:rPr lang="en-US"/>
              <a:t>Personal Financing </a:t>
            </a:r>
            <a:r>
              <a:rPr lang="en-US" sz="2000">
                <a:solidFill>
                  <a:srgbClr val="0000FF"/>
                </a:solidFill>
              </a:rPr>
              <a:t>(Risk Category : Market Risk)</a:t>
            </a:r>
            <a:endParaRPr lang="en-MY" sz="2000">
              <a:solidFill>
                <a:srgbClr val="0000FF"/>
              </a:solidFill>
            </a:endParaRPr>
          </a:p>
        </p:txBody>
      </p:sp>
      <p:pic>
        <p:nvPicPr>
          <p:cNvPr id="7" name="Picture 2" descr="C:\Users\A140223\Desktop\untitled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0470" y="692696"/>
            <a:ext cx="1964378" cy="386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76" t="18977" r="77597" b="68832"/>
          <a:stretch/>
        </p:blipFill>
        <p:spPr bwMode="auto">
          <a:xfrm>
            <a:off x="6105128" y="605011"/>
            <a:ext cx="935993" cy="5197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13613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3167748"/>
              </p:ext>
            </p:extLst>
          </p:nvPr>
        </p:nvGraphicFramePr>
        <p:xfrm>
          <a:off x="56456" y="547170"/>
          <a:ext cx="9793088" cy="603844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70034"/>
                <a:gridCol w="2563856"/>
                <a:gridCol w="3099131"/>
                <a:gridCol w="2860067"/>
              </a:tblGrid>
              <a:tr h="879376"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Items</a:t>
                      </a:r>
                      <a:endParaRPr lang="en-US" sz="1100" b="1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 smtClean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  <a:p>
                      <a:endParaRPr lang="en-US" sz="1100" dirty="0" smtClean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  <a:p>
                      <a:endParaRPr lang="en-US" sz="1100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>
                    <a:solidFill>
                      <a:srgbClr val="FFFFCC"/>
                    </a:solidFill>
                  </a:tcPr>
                </a:tc>
              </a:tr>
              <a:tr h="560066">
                <a:tc>
                  <a:txBody>
                    <a:bodyPr/>
                    <a:lstStyle/>
                    <a:p>
                      <a:r>
                        <a:rPr lang="en-US" sz="1100" b="1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Product Name</a:t>
                      </a:r>
                      <a:endParaRPr lang="en-US" sz="1100" b="1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AEON</a:t>
                      </a:r>
                      <a:r>
                        <a:rPr lang="en-US" sz="1100" b="1" baseline="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lang="en-US" sz="1100" b="1" baseline="0" dirty="0" err="1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i</a:t>
                      </a:r>
                      <a:r>
                        <a:rPr lang="en-US" sz="1100" b="1" baseline="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-</a:t>
                      </a:r>
                      <a:r>
                        <a:rPr lang="en-US" sz="1100" b="1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Cash</a:t>
                      </a:r>
                      <a:endParaRPr lang="en-US" sz="1100" b="1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I.O.U</a:t>
                      </a:r>
                      <a:r>
                        <a:rPr lang="en-US" sz="1100" b="1" baseline="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Personal Loan</a:t>
                      </a:r>
                      <a:endParaRPr lang="en-US" sz="1100" b="1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Personal Financing-</a:t>
                      </a:r>
                      <a:r>
                        <a:rPr lang="en-US" sz="1100" b="1" dirty="0" err="1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i</a:t>
                      </a:r>
                      <a:r>
                        <a:rPr lang="en-US" sz="1100" b="1" baseline="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Public Sector</a:t>
                      </a:r>
                      <a:endParaRPr lang="en-US" sz="1100" b="1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>
                    <a:solidFill>
                      <a:srgbClr val="CCFF99"/>
                    </a:solidFill>
                  </a:tcPr>
                </a:tc>
              </a:tr>
              <a:tr h="505534">
                <a:tc>
                  <a:txBody>
                    <a:bodyPr/>
                    <a:lstStyle/>
                    <a:p>
                      <a:r>
                        <a:rPr lang="en-US" sz="1100" b="1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Financial Amount</a:t>
                      </a:r>
                      <a:endParaRPr lang="en-US" sz="1100" b="1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u="none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RM</a:t>
                      </a:r>
                      <a:r>
                        <a:rPr lang="en-US" sz="1100" b="0" u="none" baseline="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1,000 – RM100,000</a:t>
                      </a:r>
                      <a:endParaRPr lang="en-US" sz="1100" b="0" u="none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u="none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RM5,000 – RM250,000</a:t>
                      </a:r>
                      <a:endParaRPr lang="en-US" sz="1100" b="0" u="none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u="none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RM5,000</a:t>
                      </a:r>
                      <a:r>
                        <a:rPr lang="en-US" sz="1100" b="0" u="none" baseline="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– RM200,000</a:t>
                      </a:r>
                      <a:endParaRPr lang="en-US" sz="1100" b="0" u="none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>
                    <a:noFill/>
                  </a:tcPr>
                </a:tc>
              </a:tr>
              <a:tr h="504806">
                <a:tc>
                  <a:txBody>
                    <a:bodyPr/>
                    <a:lstStyle/>
                    <a:p>
                      <a:r>
                        <a:rPr lang="en-US" sz="1100" b="1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Interest Rate </a:t>
                      </a:r>
                      <a:endParaRPr lang="en-US" sz="1100" b="1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10.08% - 18% p.a.</a:t>
                      </a:r>
                      <a:endParaRPr lang="en-US" sz="1100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aseline="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12</a:t>
                      </a:r>
                      <a:r>
                        <a:rPr lang="en-US" sz="110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% p.a.</a:t>
                      </a:r>
                      <a:endParaRPr lang="en-US" sz="1100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tx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3.26% p.a. – 6.53% p.a.</a:t>
                      </a:r>
                      <a:endParaRPr lang="en-US" sz="1100" dirty="0">
                        <a:solidFill>
                          <a:schemeClr val="tx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>
                    <a:noFill/>
                  </a:tcPr>
                </a:tc>
              </a:tr>
              <a:tr h="309455">
                <a:tc>
                  <a:txBody>
                    <a:bodyPr/>
                    <a:lstStyle/>
                    <a:p>
                      <a:r>
                        <a:rPr lang="en-US" sz="1100" b="1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Tenure </a:t>
                      </a:r>
                      <a:endParaRPr lang="en-US" sz="1100" b="1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12</a:t>
                      </a:r>
                      <a:r>
                        <a:rPr lang="en-US" sz="1100" baseline="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– 84 months</a:t>
                      </a:r>
                      <a:endParaRPr lang="en-US" sz="1100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24 – 60 months </a:t>
                      </a:r>
                      <a:endParaRPr lang="en-US" sz="1100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12</a:t>
                      </a:r>
                      <a:r>
                        <a:rPr lang="en-US" sz="1100" baseline="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lang="en-US" sz="110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–</a:t>
                      </a:r>
                      <a:r>
                        <a:rPr lang="en-US" sz="1100" baseline="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lang="en-US" sz="110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120</a:t>
                      </a:r>
                      <a:r>
                        <a:rPr lang="en-US" sz="1100" baseline="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lang="en-US" sz="110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months</a:t>
                      </a:r>
                      <a:endParaRPr lang="en-US" sz="1100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>
                    <a:noFill/>
                  </a:tcPr>
                </a:tc>
              </a:tr>
              <a:tr h="362216">
                <a:tc>
                  <a:txBody>
                    <a:bodyPr/>
                    <a:lstStyle/>
                    <a:p>
                      <a:r>
                        <a:rPr lang="en-US" sz="1100" b="1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TAT</a:t>
                      </a:r>
                      <a:endParaRPr lang="en-US" sz="1100" b="1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u="none" dirty="0" smtClean="0">
                          <a:solidFill>
                            <a:schemeClr val="tx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2-3 days</a:t>
                      </a:r>
                      <a:endParaRPr lang="en-US" sz="1100" b="0" u="none" dirty="0">
                        <a:solidFill>
                          <a:schemeClr val="tx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u="none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1 hour</a:t>
                      </a:r>
                      <a:endParaRPr lang="en-US" sz="1100" b="0" u="none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u="none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-</a:t>
                      </a:r>
                      <a:endParaRPr lang="en-US" sz="1100" b="0" u="none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>
                    <a:noFill/>
                  </a:tcPr>
                </a:tc>
              </a:tr>
              <a:tr h="451295">
                <a:tc>
                  <a:txBody>
                    <a:bodyPr/>
                    <a:lstStyle/>
                    <a:p>
                      <a:r>
                        <a:rPr lang="en-US" sz="1100" b="1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Min Salary</a:t>
                      </a:r>
                      <a:endParaRPr lang="en-US" sz="1100" b="1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u="none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RM 800</a:t>
                      </a:r>
                      <a:endParaRPr lang="en-US" sz="1100" b="0" u="none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u="none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RM2,000</a:t>
                      </a:r>
                      <a:endParaRPr lang="en-US" sz="1100" b="0" u="none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u="none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RM1,000</a:t>
                      </a:r>
                    </a:p>
                  </a:txBody>
                  <a:tcPr anchor="ctr">
                    <a:noFill/>
                  </a:tcPr>
                </a:tc>
              </a:tr>
              <a:tr h="395730">
                <a:tc>
                  <a:txBody>
                    <a:bodyPr/>
                    <a:lstStyle/>
                    <a:p>
                      <a:r>
                        <a:rPr lang="en-US" sz="1100" b="1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Min Installment</a:t>
                      </a:r>
                      <a:endParaRPr lang="en-US" sz="1100" b="1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u="none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RM</a:t>
                      </a:r>
                      <a:r>
                        <a:rPr lang="en-US" sz="1100" b="0" u="none" baseline="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54</a:t>
                      </a:r>
                      <a:endParaRPr lang="en-US" sz="1100" b="0" u="none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u="none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RM 135</a:t>
                      </a:r>
                      <a:endParaRPr lang="en-US" sz="1100" b="0" u="none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u="none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Floating rate: RM 101</a:t>
                      </a:r>
                    </a:p>
                    <a:p>
                      <a:pPr algn="ctr"/>
                      <a:r>
                        <a:rPr lang="en-US" sz="1100" b="0" u="none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Fixed rate:</a:t>
                      </a:r>
                      <a:r>
                        <a:rPr lang="en-US" sz="1100" b="0" u="none" baseline="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RM 105</a:t>
                      </a:r>
                      <a:endParaRPr lang="en-US" sz="1100" b="0" u="none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>
                    <a:noFill/>
                  </a:tcPr>
                </a:tc>
              </a:tr>
              <a:tr h="41812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LPC.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smtClean="0">
                          <a:solidFill>
                            <a:schemeClr val="tx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1% p.a. of overdue installment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smtClean="0">
                          <a:solidFill>
                            <a:schemeClr val="tx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1% p.a. of overdue installment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1% p.a. of overdue installment</a:t>
                      </a:r>
                    </a:p>
                  </a:txBody>
                  <a:tcPr anchor="ctr">
                    <a:noFill/>
                  </a:tcPr>
                </a:tc>
              </a:tr>
              <a:tr h="43204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Processing</a:t>
                      </a:r>
                      <a:r>
                        <a:rPr lang="en-US" sz="1100" b="1" baseline="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Fee</a:t>
                      </a:r>
                      <a:endParaRPr lang="en-US" sz="1100" b="1" dirty="0" smtClean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2% - 4% (Max</a:t>
                      </a:r>
                      <a:r>
                        <a:rPr lang="en-US" sz="1100" baseline="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RM400)</a:t>
                      </a:r>
                      <a:endParaRPr lang="en-US" sz="1100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Yes</a:t>
                      </a:r>
                      <a:endParaRPr lang="en-US" sz="1100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N/A</a:t>
                      </a:r>
                      <a:endParaRPr lang="en-US" sz="1100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>
                    <a:noFill/>
                  </a:tcPr>
                </a:tc>
              </a:tr>
              <a:tr h="50405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Disbursement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IBG / Prepaid Card</a:t>
                      </a:r>
                      <a:endParaRPr lang="en-US" sz="1100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CASA Account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CASA Account</a:t>
                      </a:r>
                      <a:r>
                        <a:rPr lang="en-US" sz="1100" baseline="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endParaRPr lang="en-US" sz="1100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>
                    <a:noFill/>
                  </a:tcPr>
                </a:tc>
              </a:tr>
              <a:tr h="68474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Docs Required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3 months pay slip, </a:t>
                      </a:r>
                      <a:r>
                        <a:rPr lang="en-US" sz="1100" baseline="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EPF</a:t>
                      </a:r>
                      <a:r>
                        <a:rPr lang="en-US" sz="110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&amp; 3 months or 6 months</a:t>
                      </a:r>
                      <a:r>
                        <a:rPr lang="en-US" sz="1100" baseline="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lang="en-US" sz="110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bank</a:t>
                      </a:r>
                      <a:r>
                        <a:rPr lang="en-US" sz="1100" baseline="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statements </a:t>
                      </a:r>
                      <a:endParaRPr lang="en-US" sz="1100" dirty="0" smtClean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3 months pay slip, BE Form, letter of employment,</a:t>
                      </a:r>
                      <a:r>
                        <a:rPr lang="en-US" sz="1100" baseline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6 months EPF</a:t>
                      </a:r>
                      <a:r>
                        <a:rPr lang="en-US" sz="110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&amp; 3 months bank</a:t>
                      </a:r>
                      <a:r>
                        <a:rPr lang="en-US" sz="1100" baseline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statements</a:t>
                      </a:r>
                      <a:endParaRPr lang="en-US" sz="1100" smtClean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err="1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Mykad</a:t>
                      </a:r>
                      <a:r>
                        <a:rPr lang="en-US" sz="110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, 3 months pay slip, 3 months bank</a:t>
                      </a:r>
                      <a:r>
                        <a:rPr lang="en-US" sz="1100" baseline="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statements, EPF and Confirm Letter or EA</a:t>
                      </a:r>
                      <a:endParaRPr lang="en-US" sz="1100" dirty="0" smtClean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>
                    <a:noFill/>
                  </a:tcPr>
                </a:tc>
              </a:tr>
            </a:tbl>
          </a:graphicData>
        </a:graphic>
      </p:graphicFrame>
      <p:pic>
        <p:nvPicPr>
          <p:cNvPr id="4" name="Picture 6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35088" y="764704"/>
            <a:ext cx="1705744" cy="45407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6685" name="TextBox 7"/>
          <p:cNvSpPr txBox="1">
            <a:spLocks noChangeArrowheads="1"/>
          </p:cNvSpPr>
          <p:nvPr/>
        </p:nvSpPr>
        <p:spPr bwMode="auto">
          <a:xfrm>
            <a:off x="76200" y="0"/>
            <a:ext cx="99060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lnSpc>
                <a:spcPct val="93000"/>
              </a:lnSpc>
              <a:spcBef>
                <a:spcPts val="1125"/>
              </a:spcBef>
              <a:buClr>
                <a:srgbClr val="000000"/>
              </a:buClr>
              <a:buSzPct val="100000"/>
              <a:buFont typeface="Arial" charset="0"/>
              <a:buNone/>
            </a:pPr>
            <a:r>
              <a:rPr lang="en-US"/>
              <a:t>Personal Financing </a:t>
            </a:r>
            <a:r>
              <a:rPr lang="en-US" sz="2000">
                <a:solidFill>
                  <a:srgbClr val="0000FF"/>
                </a:solidFill>
              </a:rPr>
              <a:t>(Risk Category : Market Risk)</a:t>
            </a:r>
            <a:endParaRPr lang="en-MY" sz="2000">
              <a:solidFill>
                <a:srgbClr val="0000FF"/>
              </a:solidFill>
            </a:endParaRPr>
          </a:p>
        </p:txBody>
      </p:sp>
      <p:pic>
        <p:nvPicPr>
          <p:cNvPr id="26686" name="Picture 8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520952" y="804514"/>
            <a:ext cx="1728192" cy="392238"/>
          </a:xfrm>
          <a:prstGeom prst="rect">
            <a:avLst/>
          </a:prstGeom>
          <a:noFill/>
          <a:ln w="1">
            <a:noFill/>
            <a:miter lim="800000"/>
            <a:headEnd/>
            <a:tailEnd/>
          </a:ln>
        </p:spPr>
      </p:pic>
      <p:pic>
        <p:nvPicPr>
          <p:cNvPr id="82946" name="Picture 2" descr="C:\Users\A140223\Desktop\untitled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6908" y="692696"/>
            <a:ext cx="1956572" cy="474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3943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extBox 5"/>
          <p:cNvSpPr txBox="1">
            <a:spLocks noChangeArrowheads="1"/>
          </p:cNvSpPr>
          <p:nvPr/>
        </p:nvSpPr>
        <p:spPr bwMode="auto">
          <a:xfrm>
            <a:off x="76200" y="76200"/>
            <a:ext cx="95250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lnSpc>
                <a:spcPct val="93000"/>
              </a:lnSpc>
              <a:spcBef>
                <a:spcPts val="1125"/>
              </a:spcBef>
              <a:buClr>
                <a:srgbClr val="000000"/>
              </a:buClr>
              <a:buSzPct val="100000"/>
              <a:buFont typeface="Arial" charset="0"/>
              <a:buNone/>
            </a:pPr>
            <a:r>
              <a:rPr lang="en-US"/>
              <a:t>Personal Financing </a:t>
            </a:r>
            <a:r>
              <a:rPr lang="en-US">
                <a:solidFill>
                  <a:srgbClr val="0000FF"/>
                </a:solidFill>
              </a:rPr>
              <a:t>Market Risk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6552447"/>
              </p:ext>
            </p:extLst>
          </p:nvPr>
        </p:nvGraphicFramePr>
        <p:xfrm>
          <a:off x="19744" y="553870"/>
          <a:ext cx="9829800" cy="611636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56705"/>
                <a:gridCol w="1857975"/>
                <a:gridCol w="1371263"/>
                <a:gridCol w="1614619"/>
                <a:gridCol w="1614619"/>
                <a:gridCol w="1614619"/>
              </a:tblGrid>
              <a:tr h="759746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rgbClr val="0000FF"/>
                          </a:solidFill>
                        </a:rPr>
                        <a:t>Bank</a:t>
                      </a:r>
                      <a:endParaRPr lang="en-MY" sz="1400" b="1" dirty="0">
                        <a:solidFill>
                          <a:srgbClr val="0000FF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 smtClean="0">
                          <a:solidFill>
                            <a:srgbClr val="0000FF"/>
                          </a:solidFill>
                        </a:rPr>
                        <a:t>Product</a:t>
                      </a:r>
                      <a:endParaRPr lang="en-MY" sz="1400" b="1" dirty="0" smtClean="0">
                        <a:solidFill>
                          <a:srgbClr val="0000FF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rgbClr val="0000FF"/>
                          </a:solidFill>
                        </a:rPr>
                        <a:t>Interest</a:t>
                      </a:r>
                      <a:r>
                        <a:rPr lang="en-US" sz="1400" b="1" baseline="0" dirty="0" smtClean="0">
                          <a:solidFill>
                            <a:srgbClr val="0000FF"/>
                          </a:solidFill>
                        </a:rPr>
                        <a:t> Rate</a:t>
                      </a:r>
                      <a:endParaRPr lang="en-MY" sz="1400" b="1" dirty="0">
                        <a:solidFill>
                          <a:srgbClr val="0000FF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rgbClr val="0000FF"/>
                          </a:solidFill>
                        </a:rPr>
                        <a:t>Minimum Income</a:t>
                      </a:r>
                      <a:endParaRPr lang="en-MY" sz="1400" b="1" dirty="0">
                        <a:solidFill>
                          <a:srgbClr val="0000FF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rgbClr val="0000FF"/>
                          </a:solidFill>
                        </a:rPr>
                        <a:t>Loan Amount</a:t>
                      </a:r>
                      <a:endParaRPr lang="en-MY" sz="1400" b="1" dirty="0">
                        <a:solidFill>
                          <a:srgbClr val="0000FF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rgbClr val="0000FF"/>
                          </a:solidFill>
                        </a:rPr>
                        <a:t>Max Loan Tenure</a:t>
                      </a:r>
                      <a:endParaRPr lang="en-MY" sz="1400" b="1" dirty="0">
                        <a:solidFill>
                          <a:srgbClr val="0000FF"/>
                        </a:solidFill>
                      </a:endParaRPr>
                    </a:p>
                  </a:txBody>
                  <a:tcPr anchor="ctr"/>
                </a:tc>
              </a:tr>
              <a:tr h="759746">
                <a:tc>
                  <a:txBody>
                    <a:bodyPr/>
                    <a:lstStyle/>
                    <a:p>
                      <a:endParaRPr lang="en-MY" b="1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1400" dirty="0" err="1" smtClean="0"/>
                        <a:t>Citi</a:t>
                      </a:r>
                      <a:r>
                        <a:rPr lang="en-MY" sz="1400" dirty="0" smtClean="0"/>
                        <a:t> Bank</a:t>
                      </a:r>
                      <a:r>
                        <a:rPr lang="en-MY" sz="1400" baseline="0" dirty="0" smtClean="0"/>
                        <a:t> Personal Loans</a:t>
                      </a:r>
                      <a:endParaRPr lang="en-MY" sz="14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sz="1400" dirty="0" smtClean="0"/>
                        <a:t>7.9</a:t>
                      </a:r>
                      <a:r>
                        <a:rPr lang="en-MY" sz="1400" baseline="0" dirty="0" smtClean="0"/>
                        <a:t> </a:t>
                      </a:r>
                      <a:r>
                        <a:rPr lang="en-MY" sz="1400" dirty="0" smtClean="0"/>
                        <a:t>% p.a.</a:t>
                      </a:r>
                      <a:endParaRPr lang="en-MY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sz="1400" dirty="0" smtClean="0"/>
                        <a:t>RM 4,000</a:t>
                      </a:r>
                      <a:endParaRPr lang="en-MY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RM5,000 –RM150,000 (up to</a:t>
                      </a:r>
                      <a:r>
                        <a:rPr lang="en-US" sz="1400" baseline="0" dirty="0" smtClean="0"/>
                        <a:t> 8x gross income)</a:t>
                      </a:r>
                      <a:endParaRPr lang="en-MY" sz="14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sz="1400" dirty="0" smtClean="0"/>
                        <a:t>5</a:t>
                      </a:r>
                      <a:r>
                        <a:rPr lang="en-MY" sz="1400" baseline="0" dirty="0" smtClean="0"/>
                        <a:t> years</a:t>
                      </a:r>
                      <a:endParaRPr lang="en-MY" sz="1400" dirty="0"/>
                    </a:p>
                  </a:txBody>
                  <a:tcPr anchor="ctr"/>
                </a:tc>
              </a:tr>
              <a:tr h="798143">
                <a:tc>
                  <a:txBody>
                    <a:bodyPr/>
                    <a:lstStyle/>
                    <a:p>
                      <a:endParaRPr lang="en-US" dirty="0" smtClean="0"/>
                    </a:p>
                    <a:p>
                      <a:endParaRPr lang="en-US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1400" b="0" dirty="0" smtClean="0"/>
                        <a:t>RHB</a:t>
                      </a:r>
                      <a:r>
                        <a:rPr lang="en-MY" sz="1400" dirty="0" smtClean="0"/>
                        <a:t> Personal Finance-</a:t>
                      </a:r>
                      <a:r>
                        <a:rPr lang="en-MY" sz="1400" dirty="0" err="1" smtClean="0"/>
                        <a:t>i</a:t>
                      </a:r>
                      <a:r>
                        <a:rPr lang="en-MY" sz="1400" dirty="0" smtClean="0"/>
                        <a:t> for civil sector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8.18%p.a. – 15.33% p.a.</a:t>
                      </a:r>
                      <a:endParaRPr lang="en-MY" sz="14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RM 2,000</a:t>
                      </a:r>
                      <a:endParaRPr lang="en-MY" sz="14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solidFill>
                            <a:srgbClr val="0000FF"/>
                          </a:solidFill>
                        </a:rPr>
                        <a:t>RM2,000 –RM200,000</a:t>
                      </a:r>
                      <a:endParaRPr lang="en-MY" sz="1400" dirty="0" smtClean="0">
                        <a:solidFill>
                          <a:srgbClr val="0000FF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10 years</a:t>
                      </a:r>
                      <a:endParaRPr lang="en-MY" sz="1400" dirty="0"/>
                    </a:p>
                  </a:txBody>
                  <a:tcPr anchor="ctr">
                    <a:noFill/>
                  </a:tcPr>
                </a:tc>
              </a:tr>
              <a:tr h="759746">
                <a:tc>
                  <a:txBody>
                    <a:bodyPr/>
                    <a:lstStyle/>
                    <a:p>
                      <a:endParaRPr lang="en-US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1400" dirty="0" err="1" smtClean="0"/>
                        <a:t>CashVantage</a:t>
                      </a:r>
                      <a:r>
                        <a:rPr lang="en-MY" sz="1400" dirty="0" smtClean="0"/>
                        <a:t> Personal Financing-</a:t>
                      </a:r>
                      <a:r>
                        <a:rPr lang="en-MY" sz="1400" dirty="0" err="1" smtClean="0"/>
                        <a:t>i</a:t>
                      </a:r>
                      <a:r>
                        <a:rPr lang="en-MY" sz="1400" dirty="0" smtClean="0"/>
                        <a:t>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8.38%p.a.</a:t>
                      </a:r>
                      <a:endParaRPr lang="en-MY" sz="14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RM 3,000</a:t>
                      </a:r>
                      <a:endParaRPr lang="en-MY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RM5,000 –RM150,000</a:t>
                      </a:r>
                      <a:endParaRPr lang="en-MY" sz="14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7 years</a:t>
                      </a:r>
                      <a:endParaRPr lang="en-MY" sz="1400" dirty="0"/>
                    </a:p>
                  </a:txBody>
                  <a:tcPr anchor="ctr"/>
                </a:tc>
              </a:tr>
              <a:tr h="759746">
                <a:tc>
                  <a:txBody>
                    <a:bodyPr/>
                    <a:lstStyle/>
                    <a:p>
                      <a:endParaRPr lang="en-US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UOB Personal</a:t>
                      </a:r>
                      <a:r>
                        <a:rPr lang="en-US" sz="1400" baseline="0" dirty="0" smtClean="0"/>
                        <a:t> Loan</a:t>
                      </a:r>
                      <a:endParaRPr lang="en-MY" sz="14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9.99%p.a. – 11.99%</a:t>
                      </a:r>
                      <a:r>
                        <a:rPr lang="en-US" sz="1400" baseline="0" dirty="0" smtClean="0"/>
                        <a:t> p.a.</a:t>
                      </a:r>
                      <a:endParaRPr lang="en-MY" sz="14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RM 2,000</a:t>
                      </a:r>
                      <a:endParaRPr lang="en-MY" sz="14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RM5,000 – RM100,000</a:t>
                      </a:r>
                      <a:endParaRPr lang="en-MY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1400" dirty="0" smtClean="0"/>
                        <a:t>5</a:t>
                      </a:r>
                      <a:r>
                        <a:rPr lang="en-MY" sz="1400" baseline="0" dirty="0" smtClean="0"/>
                        <a:t> years</a:t>
                      </a:r>
                      <a:endParaRPr lang="en-MY" sz="1400" dirty="0" smtClean="0"/>
                    </a:p>
                  </a:txBody>
                  <a:tcPr anchor="ctr"/>
                </a:tc>
              </a:tr>
              <a:tr h="759746">
                <a:tc>
                  <a:txBody>
                    <a:bodyPr/>
                    <a:lstStyle/>
                    <a:p>
                      <a:endParaRPr lang="en-US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Al-</a:t>
                      </a:r>
                      <a:r>
                        <a:rPr lang="en-US" sz="1400" dirty="0" err="1" smtClean="0"/>
                        <a:t>Rajhi</a:t>
                      </a:r>
                      <a:r>
                        <a:rPr lang="en-US" sz="1400" dirty="0" smtClean="0"/>
                        <a:t> Personal</a:t>
                      </a:r>
                      <a:r>
                        <a:rPr lang="en-US" sz="1400" baseline="0" dirty="0" smtClean="0"/>
                        <a:t> Financing- </a:t>
                      </a:r>
                      <a:r>
                        <a:rPr lang="en-US" sz="1400" baseline="0" dirty="0" err="1" smtClean="0"/>
                        <a:t>i</a:t>
                      </a:r>
                      <a:endParaRPr lang="en-MY" sz="14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6.99% p.a.</a:t>
                      </a:r>
                      <a:endParaRPr lang="en-MY" sz="14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RM 5000</a:t>
                      </a:r>
                      <a:endParaRPr lang="en-MY" sz="1400" dirty="0" smtClean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RM5,000 – RM150,000</a:t>
                      </a:r>
                      <a:endParaRPr lang="en-MY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1400" baseline="0" dirty="0" smtClean="0">
                          <a:solidFill>
                            <a:schemeClr val="tx1"/>
                          </a:solidFill>
                        </a:rPr>
                        <a:t>8 years</a:t>
                      </a:r>
                      <a:endParaRPr lang="en-MY" sz="140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</a:tr>
              <a:tr h="759746">
                <a:tc>
                  <a:txBody>
                    <a:bodyPr/>
                    <a:lstStyle/>
                    <a:p>
                      <a:endParaRPr lang="en-US" dirty="0" smtClean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BAE Personal Financing-I (for</a:t>
                      </a:r>
                      <a:r>
                        <a:rPr lang="en-US" sz="1400" baseline="0" dirty="0" smtClean="0"/>
                        <a:t> </a:t>
                      </a:r>
                      <a:endParaRPr lang="en-MY" sz="1400" dirty="0" smtClean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4.88% p.a.</a:t>
                      </a:r>
                      <a:endParaRPr lang="en-MY" sz="14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RM  1,500</a:t>
                      </a:r>
                      <a:endParaRPr lang="en-MY" sz="1400" dirty="0" smtClean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RM5,000</a:t>
                      </a:r>
                      <a:r>
                        <a:rPr lang="en-US" sz="1400" baseline="0" dirty="0" smtClean="0"/>
                        <a:t> – RM150,000</a:t>
                      </a:r>
                      <a:endParaRPr lang="en-MY" sz="14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10 years</a:t>
                      </a:r>
                    </a:p>
                  </a:txBody>
                  <a:tcPr anchor="ctr">
                    <a:noFill/>
                  </a:tcPr>
                </a:tc>
              </a:tr>
              <a:tr h="759746">
                <a:tc>
                  <a:txBody>
                    <a:bodyPr/>
                    <a:lstStyle/>
                    <a:p>
                      <a:endParaRPr lang="en-US" dirty="0" smtClean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 smtClean="0"/>
                        <a:t>Affin</a:t>
                      </a:r>
                      <a:r>
                        <a:rPr lang="en-US" sz="1400" dirty="0" smtClean="0"/>
                        <a:t> Islamic Personal Financing-</a:t>
                      </a:r>
                      <a:r>
                        <a:rPr lang="en-US" sz="1400" dirty="0" err="1" smtClean="0"/>
                        <a:t>i</a:t>
                      </a:r>
                      <a:endParaRPr lang="en-MY" sz="1400" dirty="0" smtClean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4.4% p.a. – 5.5 % p.a.</a:t>
                      </a:r>
                      <a:endParaRPr lang="en-MY" sz="14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RM2,500</a:t>
                      </a:r>
                      <a:endParaRPr lang="en-MY" sz="1400" dirty="0" smtClean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RM5,000 – RM150,000</a:t>
                      </a:r>
                      <a:endParaRPr lang="en-MY" sz="14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7</a:t>
                      </a:r>
                      <a:r>
                        <a:rPr lang="en-US" sz="1400" baseline="0" dirty="0" smtClean="0"/>
                        <a:t> years</a:t>
                      </a:r>
                      <a:endParaRPr lang="en-US" sz="1400" dirty="0" smtClean="0"/>
                    </a:p>
                  </a:txBody>
                  <a:tcPr anchor="ctr">
                    <a:noFill/>
                  </a:tcPr>
                </a:tc>
              </a:tr>
            </a:tbl>
          </a:graphicData>
        </a:graphic>
      </p:graphicFrame>
      <p:pic>
        <p:nvPicPr>
          <p:cNvPr id="32829" name="Picture 2" descr="C:\Users\A12143\Desktop\rhb_new_logo.jpg"/>
          <p:cNvPicPr>
            <a:picLocks noChangeAspect="1" noChangeArrowheads="1"/>
          </p:cNvPicPr>
          <p:nvPr/>
        </p:nvPicPr>
        <p:blipFill>
          <a:blip r:embed="rId2"/>
          <a:srcRect l="14000" t="38000" r="16000" b="38000"/>
          <a:stretch>
            <a:fillRect/>
          </a:stretch>
        </p:blipFill>
        <p:spPr bwMode="auto">
          <a:xfrm>
            <a:off x="200472" y="2246041"/>
            <a:ext cx="1425497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7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5368" y="2996952"/>
            <a:ext cx="1323256" cy="50405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32833" name="Picture 12" descr="citi.jp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58497" y="1443558"/>
            <a:ext cx="1557395" cy="5246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94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472" y="3759670"/>
            <a:ext cx="1419365" cy="5327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947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97" y="4553022"/>
            <a:ext cx="1554143" cy="4601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96" t="18727" r="74286" b="70339"/>
          <a:stretch/>
        </p:blipFill>
        <p:spPr bwMode="auto">
          <a:xfrm>
            <a:off x="200472" y="5229200"/>
            <a:ext cx="1316770" cy="6480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2" t="65103" r="70390" b="27419"/>
          <a:stretch/>
        </p:blipFill>
        <p:spPr bwMode="auto">
          <a:xfrm>
            <a:off x="148364" y="6115785"/>
            <a:ext cx="1564276" cy="3768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67318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extBox 5"/>
          <p:cNvSpPr txBox="1">
            <a:spLocks noChangeArrowheads="1"/>
          </p:cNvSpPr>
          <p:nvPr/>
        </p:nvSpPr>
        <p:spPr bwMode="auto">
          <a:xfrm>
            <a:off x="152400" y="2057400"/>
            <a:ext cx="9525000" cy="2293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>
              <a:lnSpc>
                <a:spcPct val="93000"/>
              </a:lnSpc>
              <a:spcBef>
                <a:spcPts val="1125"/>
              </a:spcBef>
              <a:buClr>
                <a:srgbClr val="000000"/>
              </a:buClr>
              <a:buSzPct val="100000"/>
              <a:buFont typeface="Arial" charset="0"/>
              <a:buNone/>
            </a:pPr>
            <a:r>
              <a:rPr lang="en-US" sz="7200"/>
              <a:t>Thank </a:t>
            </a:r>
          </a:p>
          <a:p>
            <a:pPr algn="ctr" eaLnBrk="0" hangingPunct="0">
              <a:lnSpc>
                <a:spcPct val="93000"/>
              </a:lnSpc>
              <a:spcBef>
                <a:spcPts val="1125"/>
              </a:spcBef>
              <a:buClr>
                <a:srgbClr val="000000"/>
              </a:buClr>
              <a:buSzPct val="100000"/>
              <a:buFont typeface="Arial" charset="0"/>
              <a:buNone/>
            </a:pPr>
            <a:r>
              <a:rPr lang="en-US" sz="7200"/>
              <a:t>You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51461177"/>
              </p:ext>
            </p:extLst>
          </p:nvPr>
        </p:nvGraphicFramePr>
        <p:xfrm>
          <a:off x="56456" y="725436"/>
          <a:ext cx="9721080" cy="3351636"/>
        </p:xfrm>
        <a:graphic>
          <a:graphicData uri="http://schemas.openxmlformats.org/drawingml/2006/table">
            <a:tbl>
              <a:tblPr/>
              <a:tblGrid>
                <a:gridCol w="1944216"/>
                <a:gridCol w="1368152"/>
                <a:gridCol w="1512168"/>
                <a:gridCol w="1152128"/>
                <a:gridCol w="1152126"/>
                <a:gridCol w="1296145"/>
                <a:gridCol w="1296145"/>
              </a:tblGrid>
              <a:tr h="515483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ea typeface="MS PGothic" pitchFamily="34" charset="-128"/>
                          <a:cs typeface="Tahoma" pitchFamily="34" charset="0"/>
                        </a:rPr>
                        <a:t>KRI</a:t>
                      </a: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lt"/>
                        <a:ea typeface="MS PGothic" pitchFamily="34" charset="-128"/>
                        <a:cs typeface="Tahoma" pitchFamily="34" charset="0"/>
                      </a:endParaRPr>
                    </a:p>
                  </a:txBody>
                  <a:tcPr marL="8890" marR="8890" marT="8893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2060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ea typeface="MS PGothic" pitchFamily="34" charset="-128"/>
                          <a:cs typeface="Tahoma" pitchFamily="34" charset="0"/>
                        </a:rPr>
                        <a:t>Threshold</a:t>
                      </a: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lt"/>
                        <a:ea typeface="MS PGothic" pitchFamily="34" charset="-128"/>
                        <a:cs typeface="Tahoma" pitchFamily="34" charset="0"/>
                      </a:endParaRPr>
                    </a:p>
                  </a:txBody>
                  <a:tcPr marL="8890" marR="8890" marT="8893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206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ea typeface="MS PGothic" pitchFamily="34" charset="-128"/>
                          <a:cs typeface="Tahoma" pitchFamily="34" charset="0"/>
                        </a:rPr>
                        <a:t>June’18</a:t>
                      </a: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lt"/>
                        <a:ea typeface="MS PGothic" pitchFamily="34" charset="-128"/>
                        <a:cs typeface="Tahoma" pitchFamily="34" charset="0"/>
                      </a:endParaRPr>
                    </a:p>
                  </a:txBody>
                  <a:tcPr marL="8890" marR="8890" marT="8893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2060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ea typeface="MS PGothic" pitchFamily="34" charset="-128"/>
                          <a:cs typeface="Tahoma" pitchFamily="34" charset="0"/>
                        </a:rPr>
                        <a:t>July’18</a:t>
                      </a:r>
                    </a:p>
                  </a:txBody>
                  <a:tcPr marL="8890" marR="8890" marT="8893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2060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ea typeface="MS PGothic" pitchFamily="34" charset="-128"/>
                          <a:cs typeface="Tahoma" pitchFamily="34" charset="0"/>
                        </a:rPr>
                        <a:t>August’18</a:t>
                      </a:r>
                    </a:p>
                  </a:txBody>
                  <a:tcPr marL="8890" marR="8890" marT="8893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2060"/>
                    </a:solidFill>
                  </a:tcPr>
                </a:tc>
              </a:tr>
              <a:tr h="49523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MS PGothic" pitchFamily="34" charset="-128"/>
                          <a:cs typeface="Tahoma" pitchFamily="34" charset="0"/>
                        </a:rPr>
                        <a:t>Satisfactory</a:t>
                      </a: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MS PGothic" pitchFamily="34" charset="-128"/>
                        <a:cs typeface="Tahoma" pitchFamily="34" charset="0"/>
                      </a:endParaRPr>
                    </a:p>
                  </a:txBody>
                  <a:tcPr marL="8890" marR="8890" marT="8893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4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MS PGothic" pitchFamily="34" charset="-128"/>
                          <a:cs typeface="Tahoma" pitchFamily="34" charset="0"/>
                        </a:rPr>
                        <a:t>Alert</a:t>
                      </a: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MS PGothic" pitchFamily="34" charset="-128"/>
                        <a:cs typeface="Tahoma" pitchFamily="34" charset="0"/>
                      </a:endParaRPr>
                    </a:p>
                  </a:txBody>
                  <a:tcPr marL="8890" marR="8890" marT="8893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MS PGothic" pitchFamily="34" charset="-128"/>
                          <a:cs typeface="Tahoma" pitchFamily="34" charset="0"/>
                        </a:rPr>
                        <a:t>Critical</a:t>
                      </a: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MS PGothic" pitchFamily="34" charset="-128"/>
                        <a:cs typeface="Tahoma" pitchFamily="34" charset="0"/>
                      </a:endParaRPr>
                    </a:p>
                  </a:txBody>
                  <a:tcPr marL="8890" marR="8890" marT="8893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MY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MY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MY"/>
                    </a:p>
                  </a:txBody>
                  <a:tcPr/>
                </a:tc>
              </a:tr>
              <a:tr h="79263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MS PGothic" pitchFamily="34" charset="-128"/>
                        </a:rPr>
                        <a:t>NPL Ratio</a:t>
                      </a:r>
                    </a:p>
                  </a:txBody>
                  <a:tcPr marL="80004" marR="8890" marT="8893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</a:pPr>
                      <a:r>
                        <a:rPr lang="en-MY" sz="14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/>
                        </a:rPr>
                        <a:t>&lt; 2.06%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</a:pPr>
                      <a:r>
                        <a:rPr lang="en-MY" sz="140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/>
                        </a:rPr>
                        <a:t>2.06% - 2.56%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</a:pPr>
                      <a:r>
                        <a:rPr lang="en-MY" sz="140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/>
                        </a:rPr>
                        <a:t>&gt; 2.56%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MS PGothic" pitchFamily="34" charset="-128"/>
                          <a:cs typeface="Tahoma" pitchFamily="34" charset="0"/>
                        </a:rPr>
                        <a:t>2.07%</a:t>
                      </a:r>
                    </a:p>
                  </a:txBody>
                  <a:tcPr marL="8890" marR="8890" marT="8893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MS PGothic" pitchFamily="34" charset="-128"/>
                          <a:cs typeface="Tahoma" pitchFamily="34" charset="0"/>
                        </a:rPr>
                        <a:t>1.93%</a:t>
                      </a:r>
                    </a:p>
                  </a:txBody>
                  <a:tcPr marL="8890" marR="8890" marT="8893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4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MS PGothic" pitchFamily="34" charset="-128"/>
                          <a:cs typeface="Tahoma" pitchFamily="34" charset="0"/>
                        </a:rPr>
                        <a:t>1.82%</a:t>
                      </a:r>
                    </a:p>
                  </a:txBody>
                  <a:tcPr marL="8890" marR="8890" marT="8893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400"/>
                    </a:solidFill>
                  </a:tcPr>
                </a:tc>
              </a:tr>
              <a:tr h="77322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MS PGothic" pitchFamily="34" charset="-128"/>
                          <a:cs typeface="Tahoma" pitchFamily="34" charset="0"/>
                        </a:rPr>
                        <a:t>NCC Ratio</a:t>
                      </a:r>
                    </a:p>
                  </a:txBody>
                  <a:tcPr marL="80004" marR="8890" marT="8893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</a:pPr>
                      <a:r>
                        <a:rPr lang="en-MY" sz="140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/>
                        </a:rPr>
                        <a:t>&lt; 4.02%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</a:pPr>
                      <a:r>
                        <a:rPr lang="en-MY" sz="14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/>
                        </a:rPr>
                        <a:t>4.02% - 6.20%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</a:pPr>
                      <a:r>
                        <a:rPr lang="en-MY" sz="14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/>
                        </a:rPr>
                        <a:t>&gt; 6.20%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ja-JP" sz="14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MS PGothic" pitchFamily="34" charset="-128"/>
                          <a:cs typeface="Tahoma" pitchFamily="34" charset="0"/>
                        </a:rPr>
                        <a:t>3.62%</a:t>
                      </a:r>
                    </a:p>
                  </a:txBody>
                  <a:tcPr marL="8890" marR="8890" marT="8893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4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ja-JP" sz="14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MS PGothic" pitchFamily="34" charset="-128"/>
                          <a:cs typeface="Tahoma" pitchFamily="34" charset="0"/>
                        </a:rPr>
                        <a:t>4.01%</a:t>
                      </a:r>
                    </a:p>
                  </a:txBody>
                  <a:tcPr marL="8890" marR="8890" marT="8893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4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ja-JP" sz="14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MS PGothic" pitchFamily="34" charset="-128"/>
                          <a:cs typeface="Tahoma" pitchFamily="34" charset="0"/>
                        </a:rPr>
                        <a:t>3.74%</a:t>
                      </a:r>
                    </a:p>
                  </a:txBody>
                  <a:tcPr marL="8890" marR="8890" marT="8893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400"/>
                    </a:solidFill>
                  </a:tcPr>
                </a:tc>
              </a:tr>
              <a:tr h="7750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MS PGothic" pitchFamily="34" charset="-128"/>
                          <a:cs typeface="Tahoma" pitchFamily="34" charset="0"/>
                        </a:rPr>
                        <a:t>Effective Interest Rate</a:t>
                      </a:r>
                    </a:p>
                  </a:txBody>
                  <a:tcPr marL="80004" marR="8890" marT="8893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</a:pPr>
                      <a:r>
                        <a:rPr lang="en-MY" sz="14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/>
                        </a:rPr>
                        <a:t>&gt; 18.25%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</a:pPr>
                      <a:r>
                        <a:rPr lang="en-MY" sz="14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/>
                        </a:rPr>
                        <a:t>15.26% - 18.25%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</a:pPr>
                      <a:r>
                        <a:rPr lang="en-MY" sz="14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/>
                        </a:rPr>
                        <a:t>&lt; 15.26%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ja-JP" sz="14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MS PGothic" pitchFamily="34" charset="-128"/>
                          <a:cs typeface="Tahoma" pitchFamily="34" charset="0"/>
                        </a:rPr>
                        <a:t>18.16%</a:t>
                      </a:r>
                    </a:p>
                  </a:txBody>
                  <a:tcPr marL="8890" marR="8890" marT="8893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ja-JP" sz="14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MS PGothic" pitchFamily="34" charset="-128"/>
                          <a:cs typeface="Tahoma" pitchFamily="34" charset="0"/>
                        </a:rPr>
                        <a:t>18.20%</a:t>
                      </a:r>
                    </a:p>
                  </a:txBody>
                  <a:tcPr marL="8890" marR="8890" marT="8893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ja-JP" sz="14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MS PGothic" pitchFamily="34" charset="-128"/>
                          <a:cs typeface="Tahoma" pitchFamily="34" charset="0"/>
                        </a:rPr>
                        <a:t>18.29%</a:t>
                      </a:r>
                    </a:p>
                  </a:txBody>
                  <a:tcPr marL="8890" marR="8890" marT="8893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400"/>
                    </a:solidFill>
                  </a:tcPr>
                </a:tc>
              </a:tr>
            </a:tbl>
          </a:graphicData>
        </a:graphic>
      </p:graphicFrame>
      <p:sp>
        <p:nvSpPr>
          <p:cNvPr id="3" name="Text Box 8"/>
          <p:cNvSpPr txBox="1">
            <a:spLocks noChangeArrowheads="1"/>
          </p:cNvSpPr>
          <p:nvPr/>
        </p:nvSpPr>
        <p:spPr bwMode="auto">
          <a:xfrm>
            <a:off x="93154" y="44624"/>
            <a:ext cx="9324342" cy="3785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eaLnBrk="0" hangingPunct="0">
              <a:lnSpc>
                <a:spcPct val="93000"/>
              </a:lnSpc>
              <a:spcBef>
                <a:spcPct val="50000"/>
              </a:spcBef>
              <a:buClr>
                <a:srgbClr val="000000"/>
              </a:buClr>
              <a:buSzPct val="100000"/>
            </a:pPr>
            <a:r>
              <a:rPr lang="en-US" sz="2000" dirty="0" smtClean="0">
                <a:solidFill>
                  <a:srgbClr val="0000FF"/>
                </a:solidFill>
                <a:latin typeface="Calibri" pitchFamily="34" charset="0"/>
              </a:rPr>
              <a:t>Summary of KRI (June – August 2018) </a:t>
            </a:r>
            <a:endParaRPr lang="en-US" sz="2000" dirty="0">
              <a:solidFill>
                <a:srgbClr val="0000FF"/>
              </a:solidFill>
              <a:latin typeface="Calibri" pitchFamily="34" charset="0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93154" y="4365104"/>
            <a:ext cx="9684382" cy="936104"/>
          </a:xfrm>
          <a:prstGeom prst="rect">
            <a:avLst/>
          </a:prstGeom>
          <a:solidFill>
            <a:srgbClr val="FFFF00">
              <a:alpha val="0"/>
            </a:srgb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square" rtlCol="0" anchor="ctr"/>
          <a:lstStyle/>
          <a:p>
            <a:r>
              <a:rPr lang="en-US" sz="1600" b="0" dirty="0" smtClean="0"/>
              <a:t>Note :</a:t>
            </a:r>
          </a:p>
          <a:p>
            <a:r>
              <a:rPr lang="en-US" sz="1400" b="0" dirty="0"/>
              <a:t>August 2018 </a:t>
            </a:r>
            <a:r>
              <a:rPr lang="en-US" sz="1400" b="0" dirty="0" smtClean="0"/>
              <a:t>NPL Ratio reduced </a:t>
            </a:r>
            <a:r>
              <a:rPr lang="en-US" sz="1400" b="0" dirty="0"/>
              <a:t>by </a:t>
            </a:r>
            <a:r>
              <a:rPr lang="en-US" sz="1400" b="0" dirty="0" smtClean="0"/>
              <a:t>0.11% </a:t>
            </a:r>
            <a:r>
              <a:rPr lang="en-US" sz="1400" b="0" dirty="0"/>
              <a:t>MOM at satisfactory range. </a:t>
            </a:r>
          </a:p>
          <a:p>
            <a:r>
              <a:rPr lang="en-US" sz="1400" b="0" dirty="0" smtClean="0"/>
              <a:t>August 2018 NCC Ratio reduced by 0.27% MOM at satisfactory range. </a:t>
            </a:r>
            <a:endParaRPr lang="en-US" sz="1400" b="0" dirty="0"/>
          </a:p>
          <a:p>
            <a:r>
              <a:rPr lang="en-US" sz="1400" b="0" dirty="0" smtClean="0"/>
              <a:t>August 2018 EIR (%) had improved by 0.09% vs. July 2018. Average income increased MOM by 1.3% @ RM 4.063Mil</a:t>
            </a:r>
            <a:endParaRPr lang="en-MY" sz="1400" b="0" dirty="0"/>
          </a:p>
        </p:txBody>
      </p:sp>
      <p:sp>
        <p:nvSpPr>
          <p:cNvPr id="7" name="Rectangle 6"/>
          <p:cNvSpPr/>
          <p:nvPr/>
        </p:nvSpPr>
        <p:spPr bwMode="auto">
          <a:xfrm>
            <a:off x="8553400" y="2780928"/>
            <a:ext cx="1080120" cy="360040"/>
          </a:xfrm>
          <a:prstGeom prst="rect">
            <a:avLst/>
          </a:prstGeom>
          <a:noFill/>
          <a:ln w="19050" cmpd="dbl" algn="ctr">
            <a:solidFill>
              <a:schemeClr val="tx1"/>
            </a:solidFill>
            <a:prstDash val="sysDash"/>
            <a:round/>
            <a:headEnd/>
            <a:tailEnd/>
          </a:ln>
        </p:spPr>
        <p:txBody>
          <a:bodyPr wrap="none" rtlCol="0" anchor="ctr"/>
          <a:lstStyle/>
          <a:p>
            <a:pPr algn="ctr"/>
            <a:endParaRPr lang="en-MY" dirty="0"/>
          </a:p>
        </p:txBody>
      </p:sp>
      <p:sp>
        <p:nvSpPr>
          <p:cNvPr id="6" name="Rectangle 5"/>
          <p:cNvSpPr/>
          <p:nvPr/>
        </p:nvSpPr>
        <p:spPr bwMode="auto">
          <a:xfrm>
            <a:off x="8553400" y="3501008"/>
            <a:ext cx="1080120" cy="360040"/>
          </a:xfrm>
          <a:prstGeom prst="rect">
            <a:avLst/>
          </a:prstGeom>
          <a:noFill/>
          <a:ln w="19050" cmpd="dbl" algn="ctr">
            <a:solidFill>
              <a:schemeClr val="tx1"/>
            </a:solidFill>
            <a:prstDash val="sysDash"/>
            <a:round/>
            <a:headEnd/>
            <a:tailEnd/>
          </a:ln>
        </p:spPr>
        <p:txBody>
          <a:bodyPr wrap="none" rtlCol="0" anchor="ctr"/>
          <a:lstStyle/>
          <a:p>
            <a:pPr algn="ctr"/>
            <a:endParaRPr lang="en-MY" dirty="0"/>
          </a:p>
        </p:txBody>
      </p:sp>
      <p:sp>
        <p:nvSpPr>
          <p:cNvPr id="8" name="Rectangle 7"/>
          <p:cNvSpPr/>
          <p:nvPr/>
        </p:nvSpPr>
        <p:spPr bwMode="auto">
          <a:xfrm>
            <a:off x="8553400" y="1988840"/>
            <a:ext cx="1080120" cy="360040"/>
          </a:xfrm>
          <a:prstGeom prst="rect">
            <a:avLst/>
          </a:prstGeom>
          <a:noFill/>
          <a:ln w="19050" cmpd="dbl" algn="ctr">
            <a:solidFill>
              <a:schemeClr val="tx1"/>
            </a:solidFill>
            <a:prstDash val="sysDash"/>
            <a:round/>
            <a:headEnd/>
            <a:tailEnd/>
          </a:ln>
        </p:spPr>
        <p:txBody>
          <a:bodyPr wrap="none" rtlCol="0" anchor="ctr"/>
          <a:lstStyle/>
          <a:p>
            <a:pPr algn="ctr"/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3135093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Text Box 8"/>
          <p:cNvSpPr txBox="1">
            <a:spLocks noChangeArrowheads="1"/>
          </p:cNvSpPr>
          <p:nvPr/>
        </p:nvSpPr>
        <p:spPr bwMode="auto">
          <a:xfrm>
            <a:off x="93154" y="44624"/>
            <a:ext cx="9324342" cy="3785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eaLnBrk="0" hangingPunct="0">
              <a:lnSpc>
                <a:spcPct val="93000"/>
              </a:lnSpc>
              <a:spcBef>
                <a:spcPct val="50000"/>
              </a:spcBef>
              <a:buClr>
                <a:srgbClr val="000000"/>
              </a:buClr>
              <a:buSzPct val="100000"/>
            </a:pPr>
            <a:r>
              <a:rPr lang="en-US" sz="2000" dirty="0" smtClean="0">
                <a:solidFill>
                  <a:srgbClr val="0000FF"/>
                </a:solidFill>
                <a:latin typeface="Calibri" pitchFamily="34" charset="0"/>
              </a:rPr>
              <a:t>Product Level KRIs (NPL ratio %)</a:t>
            </a:r>
            <a:endParaRPr lang="en-US" sz="2000" dirty="0">
              <a:solidFill>
                <a:srgbClr val="0000FF"/>
              </a:solidFill>
              <a:latin typeface="Calibri" pitchFamily="34" charset="0"/>
            </a:endParaRPr>
          </a:p>
        </p:txBody>
      </p:sp>
      <p:cxnSp>
        <p:nvCxnSpPr>
          <p:cNvPr id="2052" name="Straight Connector 7"/>
          <p:cNvCxnSpPr>
            <a:cxnSpLocks noChangeShapeType="1"/>
          </p:cNvCxnSpPr>
          <p:nvPr/>
        </p:nvCxnSpPr>
        <p:spPr bwMode="auto">
          <a:xfrm rot="16200000" flipH="1">
            <a:off x="-119062" y="3714751"/>
            <a:ext cx="3929062" cy="71438"/>
          </a:xfrm>
          <a:prstGeom prst="line">
            <a:avLst/>
          </a:prstGeom>
          <a:noFill/>
          <a:ln w="9525" algn="ctr">
            <a:noFill/>
            <a:round/>
            <a:headEnd/>
            <a:tailEnd/>
          </a:ln>
        </p:spPr>
      </p:cxnSp>
      <p:sp>
        <p:nvSpPr>
          <p:cNvPr id="2" name="Rectangle 1"/>
          <p:cNvSpPr/>
          <p:nvPr/>
        </p:nvSpPr>
        <p:spPr bwMode="auto">
          <a:xfrm>
            <a:off x="57150" y="6309320"/>
            <a:ext cx="9792394" cy="288032"/>
          </a:xfrm>
          <a:prstGeom prst="rect">
            <a:avLst/>
          </a:prstGeom>
          <a:solidFill>
            <a:schemeClr val="bg1"/>
          </a:solidFill>
          <a:ln w="19050" algn="ctr">
            <a:solidFill>
              <a:srgbClr val="3333FF"/>
            </a:solidFill>
            <a:prstDash val="dash"/>
            <a:round/>
            <a:headEnd/>
            <a:tailEnd/>
          </a:ln>
        </p:spPr>
        <p:txBody>
          <a:bodyPr wrap="none" rtlCol="0" anchor="ctr" anchorCtr="0"/>
          <a:lstStyle/>
          <a:p>
            <a:r>
              <a:rPr lang="en-US" sz="1250" dirty="0" smtClean="0"/>
              <a:t>August 2018 NPL ratio is at Satisfactory range 1.82%. MOM reduce by 0.11% (July 2018: 1.93%)</a:t>
            </a:r>
            <a:endParaRPr lang="en-US" sz="1250" dirty="0"/>
          </a:p>
        </p:txBody>
      </p:sp>
      <p:sp>
        <p:nvSpPr>
          <p:cNvPr id="3" name="Rectangle 2"/>
          <p:cNvSpPr/>
          <p:nvPr/>
        </p:nvSpPr>
        <p:spPr>
          <a:xfrm>
            <a:off x="-51930" y="445483"/>
            <a:ext cx="776536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sz="1800" b="1" i="0" u="none" strike="noStrike" kern="1200" baseline="0">
                <a:solidFill>
                  <a:srgbClr val="000000"/>
                </a:solidFill>
                <a:latin typeface="Calibri"/>
                <a:ea typeface="Calibri"/>
                <a:cs typeface="Calibri"/>
              </a:defRPr>
            </a:pPr>
            <a:r>
              <a:rPr lang="en-MY" sz="1300" dirty="0" smtClean="0"/>
              <a:t>Data %</a:t>
            </a:r>
            <a:endParaRPr lang="en-MY" sz="1300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5610876"/>
              </p:ext>
            </p:extLst>
          </p:nvPr>
        </p:nvGraphicFramePr>
        <p:xfrm>
          <a:off x="128464" y="5642992"/>
          <a:ext cx="8496944" cy="594320"/>
        </p:xfrm>
        <a:graphic>
          <a:graphicData uri="http://schemas.openxmlformats.org/drawingml/2006/table">
            <a:tbl>
              <a:tblPr/>
              <a:tblGrid>
                <a:gridCol w="3149729"/>
                <a:gridCol w="2965058"/>
                <a:gridCol w="2382157"/>
              </a:tblGrid>
              <a:tr h="26750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latin typeface="Trebuchet MS" pitchFamily="34" charset="0"/>
                        </a:rPr>
                        <a:t>Satisfactory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latin typeface="Trebuchet MS" pitchFamily="34" charset="0"/>
                        </a:rPr>
                        <a:t>Alert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 smtClean="0">
                          <a:solidFill>
                            <a:srgbClr val="000000"/>
                          </a:solidFill>
                          <a:latin typeface="Trebuchet MS" pitchFamily="34" charset="0"/>
                        </a:rPr>
                        <a:t>Critical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latin typeface="Trebuchet MS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</a:tr>
              <a:tr h="326812">
                <a:tc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</a:pPr>
                      <a:r>
                        <a:rPr lang="en-MY" sz="1300" dirty="0">
                          <a:effectLst/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</a:rPr>
                        <a:t>&lt; 2.06%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5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</a:pPr>
                      <a:r>
                        <a:rPr lang="en-MY" sz="1300">
                          <a:effectLst/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</a:rPr>
                        <a:t>2.06% - 2.56%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5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</a:pPr>
                      <a:r>
                        <a:rPr lang="en-MY" sz="1300" dirty="0">
                          <a:effectLst/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</a:rPr>
                        <a:t>&gt; 2.56%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5B4"/>
                    </a:solidFill>
                  </a:tcPr>
                </a:tc>
              </a:tr>
            </a:tbl>
          </a:graphicData>
        </a:graphic>
      </p:graphicFrame>
      <p:sp>
        <p:nvSpPr>
          <p:cNvPr id="11" name="Rectangle 10"/>
          <p:cNvSpPr/>
          <p:nvPr/>
        </p:nvSpPr>
        <p:spPr bwMode="auto">
          <a:xfrm>
            <a:off x="693625" y="5589240"/>
            <a:ext cx="2232248" cy="653752"/>
          </a:xfrm>
          <a:prstGeom prst="rect">
            <a:avLst/>
          </a:prstGeom>
          <a:solidFill>
            <a:schemeClr val="bg1">
              <a:alpha val="0"/>
            </a:schemeClr>
          </a:solidFill>
          <a:ln w="19050" algn="ctr">
            <a:solidFill>
              <a:schemeClr val="tx1"/>
            </a:solidFill>
            <a:round/>
            <a:headEnd/>
            <a:tailEnd/>
          </a:ln>
        </p:spPr>
        <p:txBody>
          <a:bodyPr wrap="none" rtlCol="0" anchor="ctr"/>
          <a:lstStyle/>
          <a:p>
            <a:pPr algn="ctr"/>
            <a:endParaRPr lang="en-MY"/>
          </a:p>
        </p:txBody>
      </p:sp>
      <p:graphicFrame>
        <p:nvGraphicFramePr>
          <p:cNvPr id="9" name="Chart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17624389"/>
              </p:ext>
            </p:extLst>
          </p:nvPr>
        </p:nvGraphicFramePr>
        <p:xfrm>
          <a:off x="28922" y="672166"/>
          <a:ext cx="9848850" cy="485074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446582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Text Box 8"/>
          <p:cNvSpPr txBox="1">
            <a:spLocks noChangeArrowheads="1"/>
          </p:cNvSpPr>
          <p:nvPr/>
        </p:nvSpPr>
        <p:spPr bwMode="auto">
          <a:xfrm>
            <a:off x="93154" y="44624"/>
            <a:ext cx="9324342" cy="3785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eaLnBrk="0" hangingPunct="0">
              <a:lnSpc>
                <a:spcPct val="93000"/>
              </a:lnSpc>
              <a:spcBef>
                <a:spcPct val="50000"/>
              </a:spcBef>
              <a:buClr>
                <a:srgbClr val="000000"/>
              </a:buClr>
              <a:buSzPct val="100000"/>
            </a:pPr>
            <a:r>
              <a:rPr lang="en-US" sz="2000" dirty="0" smtClean="0">
                <a:solidFill>
                  <a:srgbClr val="0000FF"/>
                </a:solidFill>
                <a:latin typeface="Calibri" pitchFamily="34" charset="0"/>
              </a:rPr>
              <a:t>Product Level KRIs (NCC ratio %)</a:t>
            </a:r>
            <a:endParaRPr lang="en-US" sz="2000" dirty="0">
              <a:solidFill>
                <a:srgbClr val="0000FF"/>
              </a:solidFill>
              <a:latin typeface="Calibri" pitchFamily="34" charset="0"/>
            </a:endParaRPr>
          </a:p>
        </p:txBody>
      </p:sp>
      <p:cxnSp>
        <p:nvCxnSpPr>
          <p:cNvPr id="2052" name="Straight Connector 7"/>
          <p:cNvCxnSpPr>
            <a:cxnSpLocks noChangeShapeType="1"/>
          </p:cNvCxnSpPr>
          <p:nvPr/>
        </p:nvCxnSpPr>
        <p:spPr bwMode="auto">
          <a:xfrm rot="16200000" flipH="1">
            <a:off x="-119062" y="3714751"/>
            <a:ext cx="3929062" cy="71438"/>
          </a:xfrm>
          <a:prstGeom prst="line">
            <a:avLst/>
          </a:prstGeom>
          <a:noFill/>
          <a:ln w="9525" algn="ctr">
            <a:noFill/>
            <a:round/>
            <a:headEnd/>
            <a:tailEnd/>
          </a:ln>
        </p:spPr>
      </p:cxnSp>
      <p:sp>
        <p:nvSpPr>
          <p:cNvPr id="2" name="Rectangle 1"/>
          <p:cNvSpPr/>
          <p:nvPr/>
        </p:nvSpPr>
        <p:spPr bwMode="auto">
          <a:xfrm>
            <a:off x="57150" y="6309320"/>
            <a:ext cx="9792394" cy="288032"/>
          </a:xfrm>
          <a:prstGeom prst="rect">
            <a:avLst/>
          </a:prstGeom>
          <a:solidFill>
            <a:schemeClr val="bg1"/>
          </a:solidFill>
          <a:ln w="19050" algn="ctr">
            <a:solidFill>
              <a:srgbClr val="3333FF"/>
            </a:solidFill>
            <a:prstDash val="dash"/>
            <a:round/>
            <a:headEnd/>
            <a:tailEnd/>
          </a:ln>
        </p:spPr>
        <p:txBody>
          <a:bodyPr wrap="none" rtlCol="0" anchor="ctr" anchorCtr="0"/>
          <a:lstStyle/>
          <a:p>
            <a:r>
              <a:rPr lang="en-US" sz="1250" dirty="0" smtClean="0"/>
              <a:t>August</a:t>
            </a:r>
            <a:r>
              <a:rPr lang="en-US" sz="1250" dirty="0"/>
              <a:t> </a:t>
            </a:r>
            <a:r>
              <a:rPr lang="en-US" sz="1250" dirty="0" smtClean="0"/>
              <a:t>2018 NCC ratio is within satisfactory range at 3.74%. MOM reduced by 0.27%. (August’18 NCC: RM 4.3mil)</a:t>
            </a:r>
            <a:endParaRPr lang="en-US" sz="1250" dirty="0"/>
          </a:p>
        </p:txBody>
      </p:sp>
      <p:sp>
        <p:nvSpPr>
          <p:cNvPr id="3" name="Rectangle 2"/>
          <p:cNvSpPr/>
          <p:nvPr/>
        </p:nvSpPr>
        <p:spPr>
          <a:xfrm>
            <a:off x="-51930" y="445483"/>
            <a:ext cx="776536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sz="1800" b="1" i="0" u="none" strike="noStrike" kern="1200" baseline="0">
                <a:solidFill>
                  <a:srgbClr val="000000"/>
                </a:solidFill>
                <a:latin typeface="Calibri"/>
                <a:ea typeface="Calibri"/>
                <a:cs typeface="Calibri"/>
              </a:defRPr>
            </a:pPr>
            <a:r>
              <a:rPr lang="en-MY" sz="1300" dirty="0" smtClean="0"/>
              <a:t>Data %</a:t>
            </a:r>
            <a:endParaRPr lang="en-MY" sz="1300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4022844"/>
              </p:ext>
            </p:extLst>
          </p:nvPr>
        </p:nvGraphicFramePr>
        <p:xfrm>
          <a:off x="128464" y="5642992"/>
          <a:ext cx="8640960" cy="594320"/>
        </p:xfrm>
        <a:graphic>
          <a:graphicData uri="http://schemas.openxmlformats.org/drawingml/2006/table">
            <a:tbl>
              <a:tblPr/>
              <a:tblGrid>
                <a:gridCol w="3203114"/>
                <a:gridCol w="3015313"/>
                <a:gridCol w="2422533"/>
              </a:tblGrid>
              <a:tr h="26750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latin typeface="Trebuchet MS" pitchFamily="34" charset="0"/>
                        </a:rPr>
                        <a:t>Satisfactory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latin typeface="Trebuchet MS" pitchFamily="34" charset="0"/>
                        </a:rPr>
                        <a:t>Alert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 smtClean="0">
                          <a:solidFill>
                            <a:srgbClr val="000000"/>
                          </a:solidFill>
                          <a:latin typeface="Trebuchet MS" pitchFamily="34" charset="0"/>
                        </a:rPr>
                        <a:t>Critical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latin typeface="Trebuchet MS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</a:tr>
              <a:tr h="326812">
                <a:tc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</a:pPr>
                      <a:r>
                        <a:rPr lang="en-US" sz="1300" dirty="0" smtClean="0">
                          <a:effectLst/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</a:rPr>
                        <a:t>&lt; 4.02%</a:t>
                      </a:r>
                      <a:endParaRPr lang="en-MY" sz="1300" dirty="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5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</a:pPr>
                      <a:r>
                        <a:rPr lang="en-US" sz="1300" dirty="0" smtClean="0">
                          <a:effectLst/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</a:rPr>
                        <a:t>4.02 –</a:t>
                      </a:r>
                      <a:r>
                        <a:rPr lang="en-US" sz="1300" baseline="0" dirty="0" smtClean="0">
                          <a:effectLst/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</a:rPr>
                        <a:t> 6.20 </a:t>
                      </a:r>
                      <a:endParaRPr lang="en-MY" sz="1300" dirty="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5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</a:pPr>
                      <a:r>
                        <a:rPr lang="en-US" sz="1300" dirty="0" smtClean="0">
                          <a:effectLst/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</a:rPr>
                        <a:t>&gt; 6.20%</a:t>
                      </a:r>
                      <a:endParaRPr lang="en-MY" sz="1300" dirty="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5B4"/>
                    </a:solidFill>
                  </a:tcPr>
                </a:tc>
              </a:tr>
            </a:tbl>
          </a:graphicData>
        </a:graphic>
      </p:graphicFrame>
      <p:sp>
        <p:nvSpPr>
          <p:cNvPr id="11" name="Rectangle 10"/>
          <p:cNvSpPr/>
          <p:nvPr/>
        </p:nvSpPr>
        <p:spPr bwMode="auto">
          <a:xfrm>
            <a:off x="560512" y="5589240"/>
            <a:ext cx="2376264" cy="720080"/>
          </a:xfrm>
          <a:prstGeom prst="rect">
            <a:avLst/>
          </a:prstGeom>
          <a:solidFill>
            <a:schemeClr val="bg1">
              <a:alpha val="0"/>
            </a:schemeClr>
          </a:solidFill>
          <a:ln w="19050" algn="ctr">
            <a:solidFill>
              <a:schemeClr val="tx1"/>
            </a:solidFill>
            <a:round/>
            <a:headEnd/>
            <a:tailEnd/>
          </a:ln>
        </p:spPr>
        <p:txBody>
          <a:bodyPr wrap="none" rtlCol="0" anchor="ctr"/>
          <a:lstStyle/>
          <a:p>
            <a:pPr algn="ctr"/>
            <a:endParaRPr lang="en-MY"/>
          </a:p>
        </p:txBody>
      </p:sp>
      <p:graphicFrame>
        <p:nvGraphicFramePr>
          <p:cNvPr id="9" name="Chart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24500459"/>
              </p:ext>
            </p:extLst>
          </p:nvPr>
        </p:nvGraphicFramePr>
        <p:xfrm>
          <a:off x="4904" y="627799"/>
          <a:ext cx="9901096" cy="48513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849375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Text Box 8"/>
          <p:cNvSpPr txBox="1">
            <a:spLocks noChangeArrowheads="1"/>
          </p:cNvSpPr>
          <p:nvPr/>
        </p:nvSpPr>
        <p:spPr bwMode="auto">
          <a:xfrm>
            <a:off x="93154" y="44624"/>
            <a:ext cx="9324342" cy="3785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eaLnBrk="0" hangingPunct="0">
              <a:lnSpc>
                <a:spcPct val="93000"/>
              </a:lnSpc>
              <a:spcBef>
                <a:spcPct val="50000"/>
              </a:spcBef>
              <a:buClr>
                <a:srgbClr val="000000"/>
              </a:buClr>
              <a:buSzPct val="100000"/>
            </a:pPr>
            <a:r>
              <a:rPr lang="en-US" sz="2000" dirty="0" smtClean="0">
                <a:solidFill>
                  <a:srgbClr val="0000FF"/>
                </a:solidFill>
                <a:latin typeface="Calibri" pitchFamily="34" charset="0"/>
              </a:rPr>
              <a:t>Product Level </a:t>
            </a:r>
            <a:r>
              <a:rPr lang="en-US" sz="2000" dirty="0">
                <a:solidFill>
                  <a:srgbClr val="0000FF"/>
                </a:solidFill>
                <a:latin typeface="Calibri" pitchFamily="34" charset="0"/>
              </a:rPr>
              <a:t>KRIs (Effective Interest </a:t>
            </a:r>
            <a:r>
              <a:rPr lang="en-US" sz="2000" dirty="0" smtClean="0">
                <a:solidFill>
                  <a:srgbClr val="0000FF"/>
                </a:solidFill>
                <a:latin typeface="Calibri" pitchFamily="34" charset="0"/>
              </a:rPr>
              <a:t>Rate % )</a:t>
            </a:r>
            <a:endParaRPr lang="en-US" sz="2000" dirty="0">
              <a:solidFill>
                <a:srgbClr val="0000FF"/>
              </a:solidFill>
              <a:latin typeface="Calibri" pitchFamily="34" charset="0"/>
            </a:endParaRPr>
          </a:p>
        </p:txBody>
      </p:sp>
      <p:cxnSp>
        <p:nvCxnSpPr>
          <p:cNvPr id="2052" name="Straight Connector 7"/>
          <p:cNvCxnSpPr>
            <a:cxnSpLocks noChangeShapeType="1"/>
          </p:cNvCxnSpPr>
          <p:nvPr/>
        </p:nvCxnSpPr>
        <p:spPr bwMode="auto">
          <a:xfrm rot="16200000" flipH="1">
            <a:off x="-119062" y="3714751"/>
            <a:ext cx="3929062" cy="71438"/>
          </a:xfrm>
          <a:prstGeom prst="line">
            <a:avLst/>
          </a:prstGeom>
          <a:noFill/>
          <a:ln w="9525" algn="ctr">
            <a:noFill/>
            <a:round/>
            <a:headEnd/>
            <a:tailEnd/>
          </a:ln>
        </p:spPr>
      </p:cxnSp>
      <p:sp>
        <p:nvSpPr>
          <p:cNvPr id="2" name="Rectangle 1"/>
          <p:cNvSpPr/>
          <p:nvPr/>
        </p:nvSpPr>
        <p:spPr bwMode="auto">
          <a:xfrm>
            <a:off x="57150" y="6309320"/>
            <a:ext cx="9792394" cy="288032"/>
          </a:xfrm>
          <a:prstGeom prst="rect">
            <a:avLst/>
          </a:prstGeom>
          <a:solidFill>
            <a:schemeClr val="bg1"/>
          </a:solidFill>
          <a:ln w="19050" algn="ctr">
            <a:solidFill>
              <a:srgbClr val="3333FF"/>
            </a:solidFill>
            <a:prstDash val="dash"/>
            <a:round/>
            <a:headEnd/>
            <a:tailEnd/>
          </a:ln>
        </p:spPr>
        <p:txBody>
          <a:bodyPr wrap="none" rtlCol="0" anchor="ctr" anchorCtr="0"/>
          <a:lstStyle/>
          <a:p>
            <a:r>
              <a:rPr lang="en-US" sz="1250" dirty="0" smtClean="0"/>
              <a:t>August 2018 EIR% is within Satisfactory at 18.29%. MOM EIR increased by 0.09%. </a:t>
            </a:r>
            <a:endParaRPr lang="en-US" sz="1250" dirty="0"/>
          </a:p>
        </p:txBody>
      </p:sp>
      <p:sp>
        <p:nvSpPr>
          <p:cNvPr id="3" name="Rectangle 2"/>
          <p:cNvSpPr/>
          <p:nvPr/>
        </p:nvSpPr>
        <p:spPr>
          <a:xfrm>
            <a:off x="-51930" y="445483"/>
            <a:ext cx="776536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sz="1800" b="1" i="0" u="none" strike="noStrike" kern="1200" baseline="0">
                <a:solidFill>
                  <a:srgbClr val="000000"/>
                </a:solidFill>
                <a:latin typeface="Calibri"/>
                <a:ea typeface="Calibri"/>
                <a:cs typeface="Calibri"/>
              </a:defRPr>
            </a:pPr>
            <a:r>
              <a:rPr lang="en-MY" sz="1300" dirty="0" smtClean="0"/>
              <a:t>Data %</a:t>
            </a:r>
            <a:endParaRPr lang="en-MY" sz="1300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5183270"/>
              </p:ext>
            </p:extLst>
          </p:nvPr>
        </p:nvGraphicFramePr>
        <p:xfrm>
          <a:off x="56456" y="5589240"/>
          <a:ext cx="8640959" cy="594320"/>
        </p:xfrm>
        <a:graphic>
          <a:graphicData uri="http://schemas.openxmlformats.org/drawingml/2006/table">
            <a:tbl>
              <a:tblPr/>
              <a:tblGrid>
                <a:gridCol w="3203114"/>
                <a:gridCol w="3015313"/>
                <a:gridCol w="2422532"/>
              </a:tblGrid>
              <a:tr h="26750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latin typeface="Trebuchet MS" pitchFamily="34" charset="0"/>
                        </a:rPr>
                        <a:t>Satisfactory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latin typeface="Trebuchet MS" pitchFamily="34" charset="0"/>
                        </a:rPr>
                        <a:t>Alert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 smtClean="0">
                          <a:solidFill>
                            <a:srgbClr val="000000"/>
                          </a:solidFill>
                          <a:latin typeface="Trebuchet MS" pitchFamily="34" charset="0"/>
                        </a:rPr>
                        <a:t>Critical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latin typeface="Trebuchet MS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</a:tr>
              <a:tr h="326812">
                <a:tc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</a:pPr>
                      <a:r>
                        <a:rPr lang="en-MY" sz="1300" dirty="0" smtClean="0">
                          <a:effectLst/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</a:rPr>
                        <a:t>&gt; 18.25% </a:t>
                      </a:r>
                      <a:endParaRPr lang="en-MY" sz="1300" dirty="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5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</a:pPr>
                      <a:r>
                        <a:rPr lang="en-MY" sz="1300" dirty="0">
                          <a:effectLst/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</a:rPr>
                        <a:t>15.26</a:t>
                      </a:r>
                      <a:r>
                        <a:rPr lang="en-MY" sz="1300" dirty="0" smtClean="0">
                          <a:effectLst/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</a:rPr>
                        <a:t>% </a:t>
                      </a:r>
                      <a:r>
                        <a:rPr lang="en-MY" sz="1300" dirty="0" smtClean="0">
                          <a:solidFill>
                            <a:srgbClr val="1F497D"/>
                          </a:solidFill>
                          <a:effectLst/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MY" sz="1300" dirty="0">
                          <a:effectLst/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</a:rPr>
                        <a:t>- 18.25%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5B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1300" dirty="0" smtClean="0">
                          <a:effectLst/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</a:rPr>
                        <a:t>&lt; 15.26%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5B4"/>
                    </a:solidFill>
                  </a:tcPr>
                </a:tc>
              </a:tr>
            </a:tbl>
          </a:graphicData>
        </a:graphic>
      </p:graphicFrame>
      <p:sp>
        <p:nvSpPr>
          <p:cNvPr id="4" name="Rectangle 3"/>
          <p:cNvSpPr/>
          <p:nvPr/>
        </p:nvSpPr>
        <p:spPr bwMode="auto">
          <a:xfrm>
            <a:off x="3584848" y="5517232"/>
            <a:ext cx="2376264" cy="720080"/>
          </a:xfrm>
          <a:prstGeom prst="rect">
            <a:avLst/>
          </a:prstGeom>
          <a:solidFill>
            <a:schemeClr val="bg1">
              <a:alpha val="0"/>
            </a:schemeClr>
          </a:solidFill>
          <a:ln w="19050" algn="ctr">
            <a:solidFill>
              <a:schemeClr val="tx1"/>
            </a:solidFill>
            <a:round/>
            <a:headEnd/>
            <a:tailEnd/>
          </a:ln>
        </p:spPr>
        <p:txBody>
          <a:bodyPr wrap="none" rtlCol="0" anchor="ctr"/>
          <a:lstStyle/>
          <a:p>
            <a:pPr algn="ctr"/>
            <a:endParaRPr lang="en-MY"/>
          </a:p>
        </p:txBody>
      </p:sp>
      <p:graphicFrame>
        <p:nvGraphicFramePr>
          <p:cNvPr id="9" name="Chart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23293539"/>
              </p:ext>
            </p:extLst>
          </p:nvPr>
        </p:nvGraphicFramePr>
        <p:xfrm>
          <a:off x="0" y="423189"/>
          <a:ext cx="9906000" cy="51660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184028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Text Box 8"/>
          <p:cNvSpPr txBox="1">
            <a:spLocks noChangeArrowheads="1"/>
          </p:cNvSpPr>
          <p:nvPr/>
        </p:nvSpPr>
        <p:spPr bwMode="auto">
          <a:xfrm>
            <a:off x="93154" y="44624"/>
            <a:ext cx="9324342" cy="3785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eaLnBrk="0" hangingPunct="0">
              <a:lnSpc>
                <a:spcPct val="93000"/>
              </a:lnSpc>
              <a:spcBef>
                <a:spcPct val="50000"/>
              </a:spcBef>
              <a:buClr>
                <a:srgbClr val="000000"/>
              </a:buClr>
              <a:buSzPct val="100000"/>
            </a:pPr>
            <a:r>
              <a:rPr lang="en-US" sz="2000" dirty="0" smtClean="0">
                <a:solidFill>
                  <a:srgbClr val="0000FF"/>
                </a:solidFill>
                <a:latin typeface="Calibri" pitchFamily="34" charset="0"/>
              </a:rPr>
              <a:t>S&amp;P by </a:t>
            </a:r>
            <a:r>
              <a:rPr lang="en-US" sz="2000" dirty="0">
                <a:solidFill>
                  <a:srgbClr val="0000FF"/>
                </a:solidFill>
                <a:latin typeface="Calibri" pitchFamily="34" charset="0"/>
              </a:rPr>
              <a:t>P</a:t>
            </a:r>
            <a:r>
              <a:rPr lang="en-US" sz="2000" dirty="0" smtClean="0">
                <a:solidFill>
                  <a:srgbClr val="0000FF"/>
                </a:solidFill>
                <a:latin typeface="Calibri" pitchFamily="34" charset="0"/>
              </a:rPr>
              <a:t>roduct Share % (Normal</a:t>
            </a:r>
            <a:r>
              <a:rPr lang="en-US" sz="2000" dirty="0">
                <a:solidFill>
                  <a:srgbClr val="0000FF"/>
                </a:solidFill>
                <a:latin typeface="Calibri" pitchFamily="34" charset="0"/>
              </a:rPr>
              <a:t>, Express, Low Interest, Refinancing</a:t>
            </a:r>
            <a:r>
              <a:rPr lang="en-US" sz="2000" dirty="0" smtClean="0">
                <a:solidFill>
                  <a:srgbClr val="0000FF"/>
                </a:solidFill>
                <a:latin typeface="Calibri" pitchFamily="34" charset="0"/>
              </a:rPr>
              <a:t>)</a:t>
            </a:r>
            <a:endParaRPr lang="en-US" sz="2000" dirty="0">
              <a:solidFill>
                <a:srgbClr val="0000FF"/>
              </a:solidFill>
              <a:latin typeface="Calibri" pitchFamily="34" charset="0"/>
            </a:endParaRPr>
          </a:p>
        </p:txBody>
      </p:sp>
      <p:cxnSp>
        <p:nvCxnSpPr>
          <p:cNvPr id="2052" name="Straight Connector 7"/>
          <p:cNvCxnSpPr>
            <a:cxnSpLocks noChangeShapeType="1"/>
          </p:cNvCxnSpPr>
          <p:nvPr/>
        </p:nvCxnSpPr>
        <p:spPr bwMode="auto">
          <a:xfrm rot="16200000" flipH="1">
            <a:off x="-119062" y="3714751"/>
            <a:ext cx="3929062" cy="71438"/>
          </a:xfrm>
          <a:prstGeom prst="line">
            <a:avLst/>
          </a:prstGeom>
          <a:noFill/>
          <a:ln w="9525" algn="ctr">
            <a:noFill/>
            <a:round/>
            <a:headEnd/>
            <a:tailEnd/>
          </a:ln>
        </p:spPr>
      </p:cxnSp>
      <p:cxnSp>
        <p:nvCxnSpPr>
          <p:cNvPr id="2053" name="Straight Connector 9"/>
          <p:cNvCxnSpPr>
            <a:cxnSpLocks noChangeShapeType="1"/>
          </p:cNvCxnSpPr>
          <p:nvPr/>
        </p:nvCxnSpPr>
        <p:spPr bwMode="auto">
          <a:xfrm>
            <a:off x="1952625" y="2643188"/>
            <a:ext cx="914401" cy="914400"/>
          </a:xfrm>
          <a:prstGeom prst="line">
            <a:avLst/>
          </a:prstGeom>
          <a:noFill/>
          <a:ln w="9525" algn="ctr">
            <a:noFill/>
            <a:round/>
            <a:headEnd/>
            <a:tailEnd/>
          </a:ln>
        </p:spPr>
      </p:cxnSp>
      <p:sp>
        <p:nvSpPr>
          <p:cNvPr id="2" name="Rectangle 1"/>
          <p:cNvSpPr/>
          <p:nvPr/>
        </p:nvSpPr>
        <p:spPr bwMode="auto">
          <a:xfrm>
            <a:off x="56456" y="6381328"/>
            <a:ext cx="9792394" cy="288032"/>
          </a:xfrm>
          <a:prstGeom prst="rect">
            <a:avLst/>
          </a:prstGeom>
          <a:solidFill>
            <a:schemeClr val="bg1"/>
          </a:solidFill>
          <a:ln w="19050" algn="ctr">
            <a:solidFill>
              <a:srgbClr val="3333FF"/>
            </a:solidFill>
            <a:prstDash val="dash"/>
            <a:round/>
            <a:headEnd/>
            <a:tailEnd/>
          </a:ln>
        </p:spPr>
        <p:txBody>
          <a:bodyPr wrap="none" rtlCol="0" anchor="ctr" anchorCtr="0"/>
          <a:lstStyle/>
          <a:p>
            <a:r>
              <a:rPr lang="en-US" sz="1250" dirty="0" smtClean="0"/>
              <a:t>New Customers had increased MOM by 7.7% in August 2018. Total Customers in August’18 increase by 15.8% Vs. July’18 </a:t>
            </a:r>
            <a:endParaRPr lang="en-US" sz="1250" dirty="0"/>
          </a:p>
        </p:txBody>
      </p:sp>
      <p:graphicFrame>
        <p:nvGraphicFramePr>
          <p:cNvPr id="2050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11865494"/>
              </p:ext>
            </p:extLst>
          </p:nvPr>
        </p:nvGraphicFramePr>
        <p:xfrm>
          <a:off x="0" y="549275"/>
          <a:ext cx="9937750" cy="4794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554" name="Worksheet" r:id="rId5" imgW="6267551" imgH="1504918" progId="Excel.Sheet.8">
                  <p:embed/>
                </p:oleObj>
              </mc:Choice>
              <mc:Fallback>
                <p:oleObj name="Worksheet" r:id="rId5" imgW="6267551" imgH="1504918" progId="Excel.Sheet.8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549275"/>
                        <a:ext cx="9937750" cy="479425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9191805"/>
              </p:ext>
            </p:extLst>
          </p:nvPr>
        </p:nvGraphicFramePr>
        <p:xfrm>
          <a:off x="56456" y="5157191"/>
          <a:ext cx="9793088" cy="1152129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1918101"/>
                <a:gridCol w="1682334"/>
                <a:gridCol w="1622545"/>
                <a:gridCol w="1456773"/>
                <a:gridCol w="1662507"/>
                <a:gridCol w="1450828"/>
              </a:tblGrid>
              <a:tr h="280575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1400" b="1" i="0" u="none" strike="noStrike" dirty="0" smtClean="0">
                          <a:solidFill>
                            <a:srgbClr val="3333FF"/>
                          </a:solidFill>
                          <a:effectLst/>
                          <a:latin typeface="+mn-lt"/>
                        </a:rPr>
                        <a:t>S&amp;P</a:t>
                      </a:r>
                      <a:r>
                        <a:rPr lang="en-MY" sz="1400" b="1" i="0" u="none" strike="noStrike" baseline="0" dirty="0" smtClean="0">
                          <a:solidFill>
                            <a:srgbClr val="3333FF"/>
                          </a:solidFill>
                          <a:effectLst/>
                          <a:latin typeface="+mn-lt"/>
                        </a:rPr>
                        <a:t> C</a:t>
                      </a:r>
                      <a:r>
                        <a:rPr lang="en-MY" sz="1400" b="1" i="0" u="none" strike="noStrike" dirty="0" smtClean="0">
                          <a:solidFill>
                            <a:srgbClr val="3333FF"/>
                          </a:solidFill>
                          <a:effectLst/>
                          <a:latin typeface="+mn-lt"/>
                        </a:rPr>
                        <a:t>ount </a:t>
                      </a:r>
                      <a:r>
                        <a:rPr lang="en-MY" sz="1400" b="1" i="0" u="none" strike="noStrike" baseline="0" dirty="0" smtClean="0">
                          <a:solidFill>
                            <a:srgbClr val="3333FF"/>
                          </a:solidFill>
                          <a:effectLst/>
                          <a:latin typeface="+mn-lt"/>
                        </a:rPr>
                        <a:t>’</a:t>
                      </a:r>
                      <a:r>
                        <a:rPr lang="en-MY" sz="1400" b="1" i="0" u="none" strike="noStrike" dirty="0" err="1" smtClean="0">
                          <a:solidFill>
                            <a:srgbClr val="3333FF"/>
                          </a:solidFill>
                          <a:effectLst/>
                          <a:latin typeface="+mn-lt"/>
                        </a:rPr>
                        <a:t>Avg</a:t>
                      </a:r>
                      <a:endParaRPr lang="en-MY" sz="1400" b="1" i="0" u="none" strike="noStrike" dirty="0" smtClean="0">
                        <a:solidFill>
                          <a:srgbClr val="3333FF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1400" b="1" u="sng" strike="noStrike" dirty="0">
                          <a:solidFill>
                            <a:srgbClr val="3333FF"/>
                          </a:solidFill>
                          <a:effectLst/>
                          <a:latin typeface="+mn-lt"/>
                        </a:rPr>
                        <a:t>Normal</a:t>
                      </a:r>
                      <a:endParaRPr lang="en-MY" sz="1400" b="1" i="0" u="sng" strike="noStrike" dirty="0">
                        <a:solidFill>
                          <a:srgbClr val="3333FF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1400" b="1" u="sng" strike="noStrike" dirty="0">
                          <a:solidFill>
                            <a:srgbClr val="3333FF"/>
                          </a:solidFill>
                          <a:effectLst/>
                          <a:latin typeface="+mn-lt"/>
                        </a:rPr>
                        <a:t>Express </a:t>
                      </a:r>
                      <a:endParaRPr lang="en-MY" sz="1400" b="1" i="0" u="sng" strike="noStrike" dirty="0">
                        <a:solidFill>
                          <a:srgbClr val="3333FF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1400" b="1" u="sng" strike="noStrike" dirty="0">
                          <a:solidFill>
                            <a:srgbClr val="3333FF"/>
                          </a:solidFill>
                          <a:effectLst/>
                          <a:latin typeface="+mn-lt"/>
                        </a:rPr>
                        <a:t>Low Interest</a:t>
                      </a:r>
                      <a:endParaRPr lang="en-MY" sz="1400" b="1" i="0" u="sng" strike="noStrike" dirty="0">
                        <a:solidFill>
                          <a:srgbClr val="3333FF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1400" b="1" u="sng" strike="noStrike" dirty="0">
                          <a:solidFill>
                            <a:srgbClr val="3333FF"/>
                          </a:solidFill>
                          <a:effectLst/>
                          <a:latin typeface="+mn-lt"/>
                        </a:rPr>
                        <a:t>Refinancing</a:t>
                      </a:r>
                      <a:endParaRPr lang="en-MY" sz="1400" b="1" i="0" u="sng" strike="noStrike" dirty="0">
                        <a:solidFill>
                          <a:srgbClr val="3333FF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sng" strike="noStrike" dirty="0" smtClean="0">
                          <a:solidFill>
                            <a:srgbClr val="3333FF"/>
                          </a:solidFill>
                          <a:effectLst/>
                          <a:latin typeface="+mn-lt"/>
                        </a:rPr>
                        <a:t>Total</a:t>
                      </a:r>
                      <a:endParaRPr lang="en-US" sz="1400" b="1" i="0" u="none" strike="noStrike" dirty="0" smtClean="0">
                        <a:solidFill>
                          <a:srgbClr val="3333FF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290518"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June’18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MY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2,735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MY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2,650</a:t>
                      </a:r>
                      <a:endParaRPr lang="en-MY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MY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563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MY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1,125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MY" sz="1400" b="0" i="0" u="sng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7,073</a:t>
                      </a:r>
                      <a:endParaRPr lang="en-MY" sz="1400" b="0" i="0" u="sng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90518"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July’18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MY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3,713</a:t>
                      </a:r>
                      <a:endParaRPr lang="en-MY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3,140</a:t>
                      </a:r>
                      <a:endParaRPr lang="en-MY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677</a:t>
                      </a:r>
                      <a:endParaRPr lang="en-MY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MY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2,203</a:t>
                      </a:r>
                      <a:endParaRPr lang="en-MY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MY" sz="1400" b="0" i="0" u="sng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9,733</a:t>
                      </a:r>
                      <a:endParaRPr lang="en-MY" sz="1400" b="0" i="0" u="sng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90518"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August’18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3,998</a:t>
                      </a:r>
                      <a:endParaRPr lang="en-MY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3,355</a:t>
                      </a:r>
                      <a:endParaRPr lang="en-MY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747</a:t>
                      </a:r>
                      <a:endParaRPr lang="en-MY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3,173</a:t>
                      </a:r>
                      <a:endParaRPr lang="en-MY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sng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11,273</a:t>
                      </a:r>
                      <a:endParaRPr lang="en-MY" sz="1400" b="0" i="0" u="sng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</a:tbl>
          </a:graphicData>
        </a:graphic>
      </p:graphicFrame>
      <p:sp>
        <p:nvSpPr>
          <p:cNvPr id="3" name="Rectangle 2"/>
          <p:cNvSpPr/>
          <p:nvPr/>
        </p:nvSpPr>
        <p:spPr>
          <a:xfrm>
            <a:off x="-15552" y="441539"/>
            <a:ext cx="9899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sz="1800" b="1" i="0" u="none" strike="noStrike" kern="1200" baseline="0">
                <a:solidFill>
                  <a:srgbClr val="000000"/>
                </a:solidFill>
                <a:latin typeface="Calibri"/>
                <a:ea typeface="Calibri"/>
                <a:cs typeface="Calibri"/>
              </a:defRPr>
            </a:pPr>
            <a:r>
              <a:rPr lang="en-MY" sz="1500" dirty="0" smtClean="0"/>
              <a:t>Count (%)</a:t>
            </a:r>
            <a:endParaRPr lang="en-MY" sz="1500" dirty="0"/>
          </a:p>
        </p:txBody>
      </p:sp>
    </p:spTree>
    <p:extLst>
      <p:ext uri="{BB962C8B-B14F-4D97-AF65-F5344CB8AC3E}">
        <p14:creationId xmlns:p14="http://schemas.microsoft.com/office/powerpoint/2010/main" val="2044327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Text Box 8"/>
          <p:cNvSpPr txBox="1">
            <a:spLocks noChangeArrowheads="1"/>
          </p:cNvSpPr>
          <p:nvPr/>
        </p:nvSpPr>
        <p:spPr bwMode="auto">
          <a:xfrm>
            <a:off x="-15552" y="44624"/>
            <a:ext cx="9433048" cy="3785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eaLnBrk="0" hangingPunct="0">
              <a:lnSpc>
                <a:spcPct val="93000"/>
              </a:lnSpc>
              <a:spcBef>
                <a:spcPct val="50000"/>
              </a:spcBef>
              <a:buClr>
                <a:srgbClr val="000000"/>
              </a:buClr>
              <a:buSzPct val="100000"/>
              <a:tabLst>
                <a:tab pos="7715250" algn="l"/>
              </a:tabLst>
            </a:pPr>
            <a:r>
              <a:rPr lang="en-US" sz="2000" dirty="0" smtClean="0">
                <a:solidFill>
                  <a:srgbClr val="0000FF"/>
                </a:solidFill>
                <a:latin typeface="Calibri" pitchFamily="34" charset="0"/>
              </a:rPr>
              <a:t>Customer </a:t>
            </a:r>
            <a:r>
              <a:rPr lang="en-US" sz="2000" dirty="0">
                <a:solidFill>
                  <a:srgbClr val="0000FF"/>
                </a:solidFill>
                <a:latin typeface="Calibri" pitchFamily="34" charset="0"/>
              </a:rPr>
              <a:t>I</a:t>
            </a:r>
            <a:r>
              <a:rPr lang="en-US" sz="2000" dirty="0" smtClean="0">
                <a:solidFill>
                  <a:srgbClr val="0000FF"/>
                </a:solidFill>
                <a:latin typeface="Calibri" pitchFamily="34" charset="0"/>
              </a:rPr>
              <a:t>ncome </a:t>
            </a:r>
            <a:r>
              <a:rPr lang="en-US" sz="2000" dirty="0">
                <a:solidFill>
                  <a:srgbClr val="0000FF"/>
                </a:solidFill>
                <a:latin typeface="Calibri" pitchFamily="34" charset="0"/>
              </a:rPr>
              <a:t>B</a:t>
            </a:r>
            <a:r>
              <a:rPr lang="en-US" sz="2000" dirty="0" smtClean="0">
                <a:solidFill>
                  <a:srgbClr val="0000FF"/>
                </a:solidFill>
                <a:latin typeface="Calibri" pitchFamily="34" charset="0"/>
              </a:rPr>
              <a:t>and </a:t>
            </a:r>
            <a:r>
              <a:rPr lang="en-US" sz="2000" dirty="0">
                <a:solidFill>
                  <a:srgbClr val="0000FF"/>
                </a:solidFill>
                <a:latin typeface="Calibri" pitchFamily="34" charset="0"/>
              </a:rPr>
              <a:t>by FA (</a:t>
            </a:r>
            <a:r>
              <a:rPr lang="en-US" sz="2000" dirty="0" smtClean="0">
                <a:solidFill>
                  <a:srgbClr val="0000FF"/>
                </a:solidFill>
                <a:latin typeface="Calibri" pitchFamily="34" charset="0"/>
              </a:rPr>
              <a:t>S&amp;P) </a:t>
            </a:r>
            <a:r>
              <a:rPr lang="en-US" sz="2000" dirty="0" smtClean="0">
                <a:solidFill>
                  <a:srgbClr val="3333FF"/>
                </a:solidFill>
                <a:latin typeface="Calibri" pitchFamily="34" charset="0"/>
              </a:rPr>
              <a:t>Composition (</a:t>
            </a:r>
            <a:r>
              <a:rPr lang="en-MY" sz="2000" dirty="0" smtClean="0">
                <a:solidFill>
                  <a:srgbClr val="3333FF"/>
                </a:solidFill>
                <a:latin typeface="Calibri" panose="020F0502020204030204" pitchFamily="34" charset="0"/>
              </a:rPr>
              <a:t>Q3FYE18 – August 2018)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-87314" y="333374"/>
            <a:ext cx="10080874" cy="5759922"/>
            <a:chOff x="361129" y="-2649782"/>
            <a:chExt cx="5833375" cy="12988787"/>
          </a:xfrm>
        </p:grpSpPr>
        <p:graphicFrame>
          <p:nvGraphicFramePr>
            <p:cNvPr id="5" name="Object 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289840935"/>
                </p:ext>
              </p:extLst>
            </p:nvPr>
          </p:nvGraphicFramePr>
          <p:xfrm>
            <a:off x="361129" y="-2649782"/>
            <a:ext cx="5833375" cy="1072405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0578" name="Worksheet" r:id="rId5" imgW="4724400" imgH="981034" progId="Excel.Sheet.12">
                    <p:embed/>
                  </p:oleObj>
                </mc:Choice>
                <mc:Fallback>
                  <p:oleObj name="Worksheet" r:id="rId5" imgW="4724400" imgH="981034" progId="Excel.Sheet.12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1129" y="-2649782"/>
                          <a:ext cx="5833375" cy="10724052"/>
                        </a:xfrm>
                        <a:prstGeom prst="rect">
                          <a:avLst/>
                        </a:prstGeom>
                        <a:noFill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15" name="Straight Connector 14"/>
            <p:cNvCxnSpPr/>
            <p:nvPr/>
          </p:nvCxnSpPr>
          <p:spPr bwMode="auto">
            <a:xfrm>
              <a:off x="2126242" y="-2115840"/>
              <a:ext cx="0" cy="12454845"/>
            </a:xfrm>
            <a:prstGeom prst="line">
              <a:avLst/>
            </a:prstGeom>
            <a:noFill/>
            <a:ln w="19050" cap="flat" cmpd="sng" algn="ctr">
              <a:solidFill>
                <a:srgbClr val="3333FF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22" name="TextBox 21"/>
          <p:cNvSpPr txBox="1"/>
          <p:nvPr/>
        </p:nvSpPr>
        <p:spPr>
          <a:xfrm>
            <a:off x="-15552" y="3717032"/>
            <a:ext cx="7920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 err="1" smtClean="0">
                <a:solidFill>
                  <a:srgbClr val="3333FF"/>
                </a:solidFill>
              </a:rPr>
              <a:t>Inc.Band</a:t>
            </a:r>
            <a:endParaRPr lang="en-MY" sz="1100" dirty="0">
              <a:solidFill>
                <a:srgbClr val="3333FF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0" y="535469"/>
            <a:ext cx="10801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rgbClr val="3333FF"/>
                </a:solidFill>
              </a:rPr>
              <a:t>S&amp;P </a:t>
            </a:r>
            <a:r>
              <a:rPr lang="en-US" sz="1100" dirty="0" smtClean="0">
                <a:solidFill>
                  <a:srgbClr val="3333FF"/>
                </a:solidFill>
              </a:rPr>
              <a:t>Count</a:t>
            </a:r>
            <a:r>
              <a:rPr lang="en-US" sz="1000" dirty="0" smtClean="0">
                <a:solidFill>
                  <a:srgbClr val="3333FF"/>
                </a:solidFill>
              </a:rPr>
              <a:t> %</a:t>
            </a:r>
            <a:endParaRPr lang="en-MY" sz="1000" dirty="0">
              <a:solidFill>
                <a:srgbClr val="3333FF"/>
              </a:solidFill>
            </a:endParaRPr>
          </a:p>
        </p:txBody>
      </p:sp>
      <p:graphicFrame>
        <p:nvGraphicFramePr>
          <p:cNvPr id="3072" name="Table 307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833727"/>
              </p:ext>
            </p:extLst>
          </p:nvPr>
        </p:nvGraphicFramePr>
        <p:xfrm>
          <a:off x="-15552" y="4825613"/>
          <a:ext cx="9921553" cy="1627723"/>
        </p:xfrm>
        <a:graphic>
          <a:graphicData uri="http://schemas.openxmlformats.org/drawingml/2006/table">
            <a:tbl>
              <a:tblPr>
                <a:tableStyleId>{18603FDC-E32A-4AB5-989C-0864C3EAD2B8}</a:tableStyleId>
              </a:tblPr>
              <a:tblGrid>
                <a:gridCol w="869041"/>
                <a:gridCol w="724201"/>
                <a:gridCol w="796621"/>
                <a:gridCol w="796621"/>
                <a:gridCol w="869041"/>
                <a:gridCol w="796621"/>
                <a:gridCol w="796621"/>
                <a:gridCol w="724201"/>
                <a:gridCol w="724201"/>
                <a:gridCol w="781712"/>
                <a:gridCol w="656573"/>
                <a:gridCol w="729526"/>
                <a:gridCol w="656573"/>
              </a:tblGrid>
              <a:tr h="231679">
                <a:tc>
                  <a:txBody>
                    <a:bodyPr/>
                    <a:lstStyle/>
                    <a:p>
                      <a:pPr algn="ctr" fontAlgn="ctr"/>
                      <a:r>
                        <a:rPr lang="en-MY" sz="1100" b="1" u="none" strike="noStrike" dirty="0">
                          <a:effectLst/>
                          <a:latin typeface="+mn-lt"/>
                        </a:rPr>
                        <a:t> </a:t>
                      </a:r>
                      <a:r>
                        <a:rPr lang="en-MY" sz="1100" b="1" u="none" strike="noStrike" dirty="0" smtClean="0">
                          <a:effectLst/>
                          <a:latin typeface="+mn-lt"/>
                        </a:rPr>
                        <a:t>MOM</a:t>
                      </a:r>
                      <a:endParaRPr lang="en-MY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617" marR="8617" marT="8617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100" b="1" dirty="0" smtClean="0"/>
                        <a:t>June’18</a:t>
                      </a:r>
                      <a:endParaRPr lang="en-MY" sz="1100" b="1" dirty="0"/>
                    </a:p>
                  </a:txBody>
                  <a:tcPr marL="8617" marR="8617" marT="8617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MY" sz="900" b="0" i="0" u="none" strike="noStrike">
                        <a:solidFill>
                          <a:srgbClr val="000000"/>
                        </a:solidFill>
                        <a:effectLst/>
                        <a:latin typeface="Tahoma"/>
                      </a:endParaRPr>
                    </a:p>
                  </a:txBody>
                  <a:tcPr marL="8617" marR="8617" marT="8617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MY" sz="900" b="0" i="0" u="none" strike="noStrike">
                        <a:solidFill>
                          <a:srgbClr val="000000"/>
                        </a:solidFill>
                        <a:effectLst/>
                        <a:latin typeface="Tahoma"/>
                      </a:endParaRPr>
                    </a:p>
                  </a:txBody>
                  <a:tcPr marL="8617" marR="8617" marT="8617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MY" sz="900" b="0" i="0" u="none" strike="noStrike" dirty="0">
                        <a:solidFill>
                          <a:srgbClr val="000000"/>
                        </a:solidFill>
                        <a:effectLst/>
                        <a:latin typeface="Tahoma"/>
                      </a:endParaRPr>
                    </a:p>
                  </a:txBody>
                  <a:tcPr marL="8617" marR="8617" marT="8617" marB="0" anchor="ctr"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100" b="1" dirty="0" smtClean="0"/>
                        <a:t>July’18 </a:t>
                      </a:r>
                      <a:endParaRPr lang="en-MY" sz="1100" b="1" dirty="0"/>
                    </a:p>
                  </a:txBody>
                  <a:tcPr marL="8617" marR="8617" marT="8617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MY" sz="900" b="0" i="0" u="none" strike="noStrike">
                        <a:solidFill>
                          <a:srgbClr val="000000"/>
                        </a:solidFill>
                        <a:effectLst/>
                        <a:latin typeface="Tahoma"/>
                      </a:endParaRPr>
                    </a:p>
                  </a:txBody>
                  <a:tcPr marL="8617" marR="8617" marT="8617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MY" sz="900" b="0" i="0" u="none" strike="noStrike">
                        <a:solidFill>
                          <a:srgbClr val="000000"/>
                        </a:solidFill>
                        <a:effectLst/>
                        <a:latin typeface="Tahoma"/>
                      </a:endParaRPr>
                    </a:p>
                  </a:txBody>
                  <a:tcPr marL="8617" marR="8617" marT="8617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MY" sz="900" b="0" i="0" u="none" strike="noStrike" dirty="0">
                        <a:solidFill>
                          <a:srgbClr val="000000"/>
                        </a:solidFill>
                        <a:effectLst/>
                        <a:latin typeface="Tahoma"/>
                      </a:endParaRPr>
                    </a:p>
                  </a:txBody>
                  <a:tcPr marL="8617" marR="8617" marT="8617" marB="0" anchor="ctr"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100" b="1" dirty="0" smtClean="0"/>
                        <a:t>August’18 </a:t>
                      </a:r>
                      <a:endParaRPr lang="en-MY" sz="1100" b="1" dirty="0"/>
                    </a:p>
                  </a:txBody>
                  <a:tcPr marL="8617" marR="8617" marT="8617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MY" sz="900" b="0" i="0" u="none" strike="noStrike">
                        <a:solidFill>
                          <a:srgbClr val="000000"/>
                        </a:solidFill>
                        <a:effectLst/>
                        <a:latin typeface="Tahoma"/>
                      </a:endParaRPr>
                    </a:p>
                  </a:txBody>
                  <a:tcPr marL="8617" marR="8617" marT="8617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MY" sz="900" b="0" i="0" u="none" strike="noStrike">
                        <a:solidFill>
                          <a:srgbClr val="000000"/>
                        </a:solidFill>
                        <a:effectLst/>
                        <a:latin typeface="Tahoma"/>
                      </a:endParaRPr>
                    </a:p>
                  </a:txBody>
                  <a:tcPr marL="8617" marR="8617" marT="8617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MY" sz="900" b="0" i="0" u="none" strike="noStrike" dirty="0">
                        <a:solidFill>
                          <a:srgbClr val="000000"/>
                        </a:solidFill>
                        <a:effectLst/>
                        <a:latin typeface="Tahoma"/>
                      </a:endParaRPr>
                    </a:p>
                  </a:txBody>
                  <a:tcPr marL="8617" marR="8617" marT="8617" marB="0" anchor="ctr"/>
                </a:tc>
              </a:tr>
              <a:tr h="231679">
                <a:tc>
                  <a:txBody>
                    <a:bodyPr/>
                    <a:lstStyle/>
                    <a:p>
                      <a:pPr algn="ctr" fontAlgn="ctr"/>
                      <a:r>
                        <a:rPr lang="en-MY" sz="1100" b="1" u="none" strike="noStrike" dirty="0">
                          <a:effectLst/>
                          <a:latin typeface="+mn-lt"/>
                        </a:rPr>
                        <a:t>FA</a:t>
                      </a:r>
                      <a:endParaRPr lang="en-MY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617" marR="8617" marT="8617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1100" b="1" u="none" strike="noStrike" dirty="0">
                          <a:effectLst/>
                          <a:latin typeface="+mn-lt"/>
                        </a:rPr>
                        <a:t>&lt;18K</a:t>
                      </a:r>
                      <a:endParaRPr lang="en-MY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617" marR="8617" marT="8617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1100" b="1" u="none" strike="noStrike" dirty="0" smtClean="0">
                          <a:effectLst/>
                          <a:latin typeface="+mn-lt"/>
                        </a:rPr>
                        <a:t>18-24K</a:t>
                      </a:r>
                      <a:endParaRPr lang="en-MY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617" marR="8617" marT="8617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1100" b="1" u="none" strike="noStrike" dirty="0" smtClean="0">
                          <a:effectLst/>
                          <a:latin typeface="+mn-lt"/>
                        </a:rPr>
                        <a:t>24-36K</a:t>
                      </a:r>
                      <a:endParaRPr lang="en-MY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617" marR="8617" marT="8617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1100" b="1" u="none" strike="noStrike" dirty="0">
                          <a:effectLst/>
                          <a:latin typeface="+mn-lt"/>
                        </a:rPr>
                        <a:t>&gt;36K</a:t>
                      </a:r>
                      <a:endParaRPr lang="en-MY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617" marR="8617" marT="8617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1100" b="1" u="none" strike="noStrike" dirty="0">
                          <a:effectLst/>
                          <a:latin typeface="+mn-lt"/>
                        </a:rPr>
                        <a:t>&lt;18K</a:t>
                      </a:r>
                      <a:endParaRPr lang="en-MY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617" marR="8617" marT="8617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1100" b="1" u="none" strike="noStrike" dirty="0" smtClean="0">
                          <a:effectLst/>
                          <a:latin typeface="+mn-lt"/>
                        </a:rPr>
                        <a:t>18-24K</a:t>
                      </a:r>
                      <a:endParaRPr lang="en-MY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617" marR="8617" marT="8617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1100" b="1" u="none" strike="noStrike" dirty="0" smtClean="0">
                          <a:effectLst/>
                          <a:latin typeface="+mn-lt"/>
                        </a:rPr>
                        <a:t>24-36K</a:t>
                      </a:r>
                      <a:endParaRPr lang="en-MY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617" marR="8617" marT="8617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1100" b="1" u="none" strike="noStrike" dirty="0">
                          <a:effectLst/>
                          <a:latin typeface="+mn-lt"/>
                        </a:rPr>
                        <a:t>&gt;36K</a:t>
                      </a:r>
                      <a:endParaRPr lang="en-MY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617" marR="8617" marT="8617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1100" b="1" u="none" strike="noStrike" dirty="0">
                          <a:effectLst/>
                          <a:latin typeface="+mn-lt"/>
                        </a:rPr>
                        <a:t>&lt;18K</a:t>
                      </a:r>
                      <a:endParaRPr lang="en-MY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617" marR="8617" marT="8617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1100" b="1" u="none" strike="noStrike" dirty="0" smtClean="0">
                          <a:effectLst/>
                          <a:latin typeface="+mn-lt"/>
                        </a:rPr>
                        <a:t>18-24K</a:t>
                      </a:r>
                      <a:endParaRPr lang="en-MY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617" marR="8617" marT="8617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1100" b="1" u="none" strike="noStrike" dirty="0" smtClean="0">
                          <a:effectLst/>
                          <a:latin typeface="+mn-lt"/>
                        </a:rPr>
                        <a:t>24-36K</a:t>
                      </a:r>
                      <a:endParaRPr lang="en-MY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617" marR="8617" marT="8617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1100" b="1" u="none" strike="noStrike" dirty="0">
                          <a:effectLst/>
                          <a:latin typeface="+mn-lt"/>
                        </a:rPr>
                        <a:t>&gt;36K</a:t>
                      </a:r>
                      <a:endParaRPr lang="en-MY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617" marR="8617" marT="8617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2873">
                <a:tc>
                  <a:txBody>
                    <a:bodyPr/>
                    <a:lstStyle/>
                    <a:p>
                      <a:pPr algn="ctr" fontAlgn="ctr"/>
                      <a:r>
                        <a:rPr lang="en-MY" sz="1100" b="1" u="none" strike="noStrike" dirty="0">
                          <a:effectLst/>
                          <a:latin typeface="+mn-lt"/>
                        </a:rPr>
                        <a:t>&lt;5K</a:t>
                      </a:r>
                      <a:endParaRPr lang="en-MY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617" marR="8617" marT="8617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Y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Y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Y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Y" sz="1100" b="0" i="0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157</a:t>
                      </a:r>
                      <a:endParaRPr lang="en-MY" sz="1100" b="0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126</a:t>
                      </a:r>
                      <a:endParaRPr lang="en-MY" sz="1100" b="0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309</a:t>
                      </a:r>
                      <a:endParaRPr lang="en-MY" sz="1100" b="0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172</a:t>
                      </a:r>
                      <a:endParaRPr lang="en-MY" sz="1100" b="0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161</a:t>
                      </a:r>
                      <a:endParaRPr lang="en-MY" sz="1100" b="0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119</a:t>
                      </a:r>
                      <a:endParaRPr lang="en-MY" sz="1100" b="0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286</a:t>
                      </a:r>
                      <a:endParaRPr lang="en-MY" sz="1100" b="0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184</a:t>
                      </a:r>
                      <a:endParaRPr lang="en-MY" sz="1100" b="0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2873">
                <a:tc>
                  <a:txBody>
                    <a:bodyPr/>
                    <a:lstStyle/>
                    <a:p>
                      <a:pPr algn="ctr" fontAlgn="ctr"/>
                      <a:r>
                        <a:rPr lang="en-MY" sz="1100" b="1" u="none" strike="noStrike" dirty="0">
                          <a:effectLst/>
                          <a:latin typeface="+mn-lt"/>
                        </a:rPr>
                        <a:t>5-10K</a:t>
                      </a:r>
                      <a:endParaRPr lang="en-MY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617" marR="8617" marT="8617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Y" sz="1100" b="0" i="0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289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Y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Y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658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Y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561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555</a:t>
                      </a:r>
                      <a:endParaRPr lang="en-MY" sz="1100" b="0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459</a:t>
                      </a:r>
                      <a:endParaRPr lang="en-MY" sz="1100" b="0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875</a:t>
                      </a:r>
                      <a:endParaRPr lang="en-MY" sz="1100" b="0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628</a:t>
                      </a:r>
                      <a:endParaRPr lang="en-MY" sz="1100" b="0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543</a:t>
                      </a:r>
                      <a:endParaRPr lang="en-MY" sz="1100" b="0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495</a:t>
                      </a:r>
                      <a:endParaRPr lang="en-MY" sz="1100" b="0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942</a:t>
                      </a:r>
                      <a:endParaRPr lang="en-MY" sz="1100" b="0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778</a:t>
                      </a:r>
                      <a:endParaRPr lang="en-MY" sz="1100" b="0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2873">
                <a:tc>
                  <a:txBody>
                    <a:bodyPr/>
                    <a:lstStyle/>
                    <a:p>
                      <a:pPr algn="ctr" fontAlgn="ctr"/>
                      <a:r>
                        <a:rPr lang="en-MY" sz="1100" b="1" u="none" strike="noStrike" dirty="0">
                          <a:effectLst/>
                          <a:latin typeface="+mn-lt"/>
                        </a:rPr>
                        <a:t>10-15K</a:t>
                      </a:r>
                      <a:endParaRPr lang="en-MY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617" marR="8617" marT="8617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Y" sz="1100" b="0" i="0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416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Y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516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Y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906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Y" sz="1100" b="0" i="0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806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564</a:t>
                      </a:r>
                      <a:endParaRPr lang="en-MY" sz="1100" b="0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769</a:t>
                      </a:r>
                      <a:endParaRPr lang="en-MY" sz="1100" b="0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Y" sz="11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1,274</a:t>
                      </a:r>
                      <a:endParaRPr lang="en-MY" sz="1100" b="0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Y" sz="11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1,116</a:t>
                      </a:r>
                      <a:endParaRPr lang="en-MY" sz="1100" b="0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634</a:t>
                      </a:r>
                      <a:endParaRPr lang="en-MY" sz="1100" b="0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843</a:t>
                      </a:r>
                      <a:endParaRPr lang="en-MY" sz="1100" b="0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1,352</a:t>
                      </a:r>
                      <a:endParaRPr lang="en-MY" sz="1100" b="0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1,172</a:t>
                      </a:r>
                      <a:endParaRPr lang="en-MY" sz="1100" b="0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2873">
                <a:tc>
                  <a:txBody>
                    <a:bodyPr/>
                    <a:lstStyle/>
                    <a:p>
                      <a:pPr algn="ctr" fontAlgn="ctr"/>
                      <a:r>
                        <a:rPr lang="en-MY" sz="1100" b="1" u="none" strike="noStrike" dirty="0">
                          <a:effectLst/>
                          <a:latin typeface="+mn-lt"/>
                        </a:rPr>
                        <a:t>15-20K</a:t>
                      </a:r>
                      <a:endParaRPr lang="en-MY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617" marR="8617" marT="8617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Y" sz="1100" b="0" i="0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Y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Y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Y" sz="1100" b="0" i="0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212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Y" sz="11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en-MY" sz="1100" b="0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Y" sz="11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</a:t>
                      </a:r>
                      <a:endParaRPr lang="en-MY" sz="1100" b="0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Y" sz="11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588</a:t>
                      </a:r>
                      <a:endParaRPr lang="en-MY" sz="1100" b="0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Y" sz="11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558</a:t>
                      </a:r>
                      <a:endParaRPr lang="en-MY" sz="1100" b="0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MY" sz="1100" b="0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  <a:endParaRPr lang="en-MY" sz="1100" b="0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745</a:t>
                      </a:r>
                      <a:endParaRPr lang="en-MY" sz="1100" b="0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719</a:t>
                      </a:r>
                      <a:endParaRPr lang="en-MY" sz="1100" b="0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2873">
                <a:tc>
                  <a:txBody>
                    <a:bodyPr/>
                    <a:lstStyle/>
                    <a:p>
                      <a:pPr algn="ctr" fontAlgn="ctr"/>
                      <a:r>
                        <a:rPr lang="en-MY" sz="1100" b="1" u="none" strike="noStrike" dirty="0">
                          <a:effectLst/>
                          <a:latin typeface="+mn-lt"/>
                        </a:rPr>
                        <a:t>&gt;20K</a:t>
                      </a:r>
                      <a:endParaRPr lang="en-MY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617" marR="8617" marT="8617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Y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Y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Y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582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Y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1,063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Y" sz="11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en-MY" sz="1100" b="0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Y" sz="11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  <a:endParaRPr lang="en-MY" sz="1100" b="0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Y" sz="11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458</a:t>
                      </a:r>
                      <a:endParaRPr lang="en-MY" sz="1100" b="0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Y" sz="11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1,103</a:t>
                      </a:r>
                      <a:endParaRPr lang="en-MY" sz="1100" b="0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MY" sz="1100" b="0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  <a:endParaRPr lang="en-MY" sz="1100" b="0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721</a:t>
                      </a:r>
                      <a:endParaRPr lang="en-MY" sz="1100" b="0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1,564</a:t>
                      </a:r>
                      <a:endParaRPr lang="en-MY" sz="1100" b="0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3" name="Rectangle 22"/>
          <p:cNvSpPr/>
          <p:nvPr/>
        </p:nvSpPr>
        <p:spPr bwMode="auto">
          <a:xfrm>
            <a:off x="-15552" y="6432698"/>
            <a:ext cx="9921552" cy="236662"/>
          </a:xfrm>
          <a:prstGeom prst="rect">
            <a:avLst/>
          </a:prstGeom>
          <a:solidFill>
            <a:schemeClr val="bg1"/>
          </a:solidFill>
          <a:ln w="19050" algn="ctr">
            <a:solidFill>
              <a:srgbClr val="3333FF"/>
            </a:solidFill>
            <a:prstDash val="dash"/>
            <a:round/>
            <a:headEnd/>
            <a:tailEnd/>
          </a:ln>
        </p:spPr>
        <p:txBody>
          <a:bodyPr wrap="none" rtlCol="0" anchor="ctr" anchorCtr="0"/>
          <a:lstStyle/>
          <a:p>
            <a:r>
              <a:rPr lang="en-US" sz="1300" dirty="0" smtClean="0"/>
              <a:t>FA band &gt;20K in August’18 increase by 46.1% MOM. Total on FA band &gt;20K in August’18 : 2,291 Vs. July’18 : 1,568 </a:t>
            </a:r>
            <a:endParaRPr lang="en-US" sz="1300" dirty="0" smtClean="0">
              <a:solidFill>
                <a:srgbClr val="3333FF"/>
              </a:solidFill>
            </a:endParaRPr>
          </a:p>
        </p:txBody>
      </p:sp>
      <p:cxnSp>
        <p:nvCxnSpPr>
          <p:cNvPr id="12" name="Straight Connector 11"/>
          <p:cNvCxnSpPr/>
          <p:nvPr/>
        </p:nvCxnSpPr>
        <p:spPr bwMode="auto">
          <a:xfrm>
            <a:off x="5241032" y="980728"/>
            <a:ext cx="0" cy="3850178"/>
          </a:xfrm>
          <a:prstGeom prst="line">
            <a:avLst/>
          </a:prstGeom>
          <a:noFill/>
          <a:ln w="19050" cap="flat" cmpd="sng" algn="ctr">
            <a:solidFill>
              <a:srgbClr val="3333FF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4" name="Straight Connector 13"/>
          <p:cNvCxnSpPr/>
          <p:nvPr/>
        </p:nvCxnSpPr>
        <p:spPr bwMode="auto">
          <a:xfrm>
            <a:off x="7473280" y="980728"/>
            <a:ext cx="18002" cy="3870453"/>
          </a:xfrm>
          <a:prstGeom prst="line">
            <a:avLst/>
          </a:prstGeom>
          <a:noFill/>
          <a:ln w="19050" cap="flat" cmpd="sng" algn="ctr">
            <a:solidFill>
              <a:srgbClr val="3333FF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797012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標準デザイン">
  <a:themeElements>
    <a:clrScheme name="1_標準デザイン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標準デザイン">
      <a:majorFont>
        <a:latin typeface="Arial"/>
        <a:ea typeface="ＭＳ Ｐゴシック"/>
        <a:cs typeface="Arial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FF0000"/>
        </a:solidFill>
        <a:ln w="9525" algn="ctr">
          <a:solidFill>
            <a:schemeClr val="tx1"/>
          </a:solidFill>
          <a:round/>
          <a:headEnd/>
          <a:tailEnd/>
        </a:ln>
      </a:spPr>
      <a:bodyPr wrap="none" anchor="ctr"/>
      <a:lstStyle>
        <a:defPPr>
          <a:defRPr/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342900" marR="0" indent="-34290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Char char="•"/>
          <a:tabLst/>
          <a:defRPr kumimoji="1" lang="ja-JP" altLang="en-US" sz="2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50" charset="-128"/>
          </a:defRPr>
        </a:defPPr>
      </a:lstStyle>
    </a:lnDef>
  </a:objectDefaults>
  <a:extraClrSchemeLst>
    <a:extraClrScheme>
      <a:clrScheme name="1_標準デザイン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標準デザイン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標準デザイン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標準デザイン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標準デザイン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標準デザイン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標準デザイン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標準デザイン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標準デザイン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標準デザイン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標準デザイン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標準デザイン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Green circle">
  <a:themeElements>
    <a:clrScheme name="Green circl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Green circle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342900" marR="0" indent="-34290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Char char="•"/>
          <a:tabLst/>
          <a:defRPr kumimoji="1" lang="ja-JP" altLang="en-US" sz="2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50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342900" marR="0" indent="-34290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Char char="•"/>
          <a:tabLst/>
          <a:defRPr kumimoji="1" lang="ja-JP" altLang="en-US" sz="2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50" charset="-128"/>
          </a:defRPr>
        </a:defPPr>
      </a:lstStyle>
    </a:lnDef>
  </a:objectDefaults>
  <a:extraClrSchemeLst>
    <a:extraClrScheme>
      <a:clrScheme name="Green circl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reen circl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reen circl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reen circl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reen circl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reen circl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reen circl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reen circl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reen circl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reen circl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reen circl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reen circl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67149</TotalTime>
  <Words>4025</Words>
  <Application>Microsoft Office PowerPoint</Application>
  <PresentationFormat>A4 Paper (210x297 mm)</PresentationFormat>
  <Paragraphs>1068</Paragraphs>
  <Slides>33</Slides>
  <Notes>13</Notes>
  <HiddenSlides>0</HiddenSlides>
  <MMClips>0</MMClips>
  <ScaleCrop>false</ScaleCrop>
  <HeadingPairs>
    <vt:vector size="6" baseType="variant"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6" baseType="lpstr">
      <vt:lpstr>1_標準デザイン</vt:lpstr>
      <vt:lpstr>Green circle</vt:lpstr>
      <vt:lpstr>Worksheet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Vins Sarvindrann</dc:creator>
  <cp:lastModifiedBy>Norzawiyah Bt Mohd Muhiddin</cp:lastModifiedBy>
  <cp:revision>2532</cp:revision>
  <cp:lastPrinted>2017-06-30T04:20:28Z</cp:lastPrinted>
  <dcterms:created xsi:type="dcterms:W3CDTF">2011-03-08T07:12:48Z</dcterms:created>
  <dcterms:modified xsi:type="dcterms:W3CDTF">2018-09-12T00:36:06Z</dcterms:modified>
</cp:coreProperties>
</file>